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38"/>
  </p:notesMasterIdLst>
  <p:handoutMasterIdLst>
    <p:handoutMasterId r:id="rId39"/>
  </p:handoutMasterIdLst>
  <p:sldIdLst>
    <p:sldId id="357" r:id="rId3"/>
    <p:sldId id="358" r:id="rId4"/>
    <p:sldId id="303" r:id="rId5"/>
    <p:sldId id="359" r:id="rId6"/>
    <p:sldId id="304" r:id="rId7"/>
    <p:sldId id="360" r:id="rId8"/>
    <p:sldId id="305" r:id="rId9"/>
    <p:sldId id="361" r:id="rId10"/>
    <p:sldId id="306" r:id="rId11"/>
    <p:sldId id="362" r:id="rId12"/>
    <p:sldId id="302" r:id="rId13"/>
    <p:sldId id="301" r:id="rId14"/>
    <p:sldId id="312" r:id="rId15"/>
    <p:sldId id="364" r:id="rId16"/>
    <p:sldId id="365" r:id="rId17"/>
    <p:sldId id="368" r:id="rId18"/>
    <p:sldId id="367" r:id="rId19"/>
    <p:sldId id="366" r:id="rId20"/>
    <p:sldId id="369" r:id="rId21"/>
    <p:sldId id="370" r:id="rId22"/>
    <p:sldId id="371" r:id="rId23"/>
    <p:sldId id="372" r:id="rId24"/>
    <p:sldId id="373" r:id="rId25"/>
    <p:sldId id="374" r:id="rId26"/>
    <p:sldId id="376" r:id="rId27"/>
    <p:sldId id="375" r:id="rId28"/>
    <p:sldId id="377" r:id="rId29"/>
    <p:sldId id="381" r:id="rId30"/>
    <p:sldId id="378" r:id="rId31"/>
    <p:sldId id="379" r:id="rId32"/>
    <p:sldId id="382" r:id="rId33"/>
    <p:sldId id="380" r:id="rId34"/>
    <p:sldId id="383" r:id="rId35"/>
    <p:sldId id="363" r:id="rId36"/>
    <p:sldId id="38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p:cViewPr varScale="1">
        <p:scale>
          <a:sx n="93" d="100"/>
          <a:sy n="93" d="100"/>
        </p:scale>
        <p:origin x="427"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t>6/2/2023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t>6/2/2023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635329"/>
            <a:ext cx="12058847" cy="762178"/>
          </a:xfrm>
        </p:spPr>
        <p:txBody>
          <a:bodyPr>
            <a:noAutofit/>
          </a:bodyPr>
          <a:lstStyle/>
          <a:p>
            <a:pPr algn="ctr"/>
            <a:r>
              <a:rPr lang="en-US" sz="6000" b="1" dirty="0" smtClean="0"/>
              <a:t>UNIT 2</a:t>
            </a:r>
            <a:br>
              <a:rPr lang="en-US" sz="6000" b="1" dirty="0" smtClean="0"/>
            </a:br>
            <a:r>
              <a:rPr lang="en-US" sz="6000" b="1" dirty="0" smtClean="0"/>
              <a:t>CHAPTER 3</a:t>
            </a:r>
            <a:br>
              <a:rPr lang="en-US" sz="6000" b="1" dirty="0" smtClean="0"/>
            </a:br>
            <a:r>
              <a:rPr lang="en-US" sz="6000" b="1" dirty="0" err="1" smtClean="0"/>
              <a:t>IoT</a:t>
            </a:r>
            <a:r>
              <a:rPr lang="en-US" sz="6000" b="1" dirty="0" smtClean="0"/>
              <a:t> Communication Models  </a:t>
            </a:r>
            <a:endParaRPr lang="en-US" sz="6000" b="1" dirty="0"/>
          </a:p>
        </p:txBody>
      </p:sp>
      <p:sp>
        <p:nvSpPr>
          <p:cNvPr id="3" name="Slide Number Placeholder 2"/>
          <p:cNvSpPr>
            <a:spLocks noGrp="1"/>
          </p:cNvSpPr>
          <p:nvPr>
            <p:ph type="sldNum" sz="quarter" idx="12"/>
          </p:nvPr>
        </p:nvSpPr>
        <p:spPr/>
        <p:txBody>
          <a:bodyPr/>
          <a:lstStyle/>
          <a:p>
            <a:fld id="{BDCDBBEF-AA6C-4BA6-85B2-A17D7F280E38}" type="slidenum">
              <a:rPr lang="en-US" smtClean="0"/>
              <a:t>1</a:t>
            </a:fld>
            <a:endParaRPr lang="en-US"/>
          </a:p>
        </p:txBody>
      </p:sp>
    </p:spTree>
    <p:extLst>
      <p:ext uri="{BB962C8B-B14F-4D97-AF65-F5344CB8AC3E}">
        <p14:creationId xmlns:p14="http://schemas.microsoft.com/office/powerpoint/2010/main" val="3379328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10</a:t>
            </a:fld>
            <a:endParaRPr lang="en-US"/>
          </a:p>
        </p:txBody>
      </p:sp>
      <p:pic>
        <p:nvPicPr>
          <p:cNvPr id="5" name="Picture 4"/>
          <p:cNvPicPr>
            <a:picLocks noChangeAspect="1"/>
          </p:cNvPicPr>
          <p:nvPr/>
        </p:nvPicPr>
        <p:blipFill>
          <a:blip r:embed="rId2"/>
          <a:stretch>
            <a:fillRect/>
          </a:stretch>
        </p:blipFill>
        <p:spPr>
          <a:xfrm>
            <a:off x="150223" y="1228910"/>
            <a:ext cx="11485267" cy="5079493"/>
          </a:xfrm>
          <a:prstGeom prst="rect">
            <a:avLst/>
          </a:prstGeom>
        </p:spPr>
      </p:pic>
    </p:spTree>
    <p:extLst>
      <p:ext uri="{BB962C8B-B14F-4D97-AF65-F5344CB8AC3E}">
        <p14:creationId xmlns:p14="http://schemas.microsoft.com/office/powerpoint/2010/main" val="2988868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5" b="12464"/>
          <a:stretch/>
        </p:blipFill>
        <p:spPr>
          <a:xfrm>
            <a:off x="0" y="1160637"/>
            <a:ext cx="12192000" cy="4314839"/>
          </a:xfrm>
          <a:prstGeom prst="rect">
            <a:avLst/>
          </a:prstGeom>
        </p:spPr>
      </p:pic>
    </p:spTree>
    <p:extLst>
      <p:ext uri="{BB962C8B-B14F-4D97-AF65-F5344CB8AC3E}">
        <p14:creationId xmlns:p14="http://schemas.microsoft.com/office/powerpoint/2010/main" val="2372376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59438"/>
            <a:ext cx="11247961" cy="669072"/>
          </a:xfrm>
        </p:spPr>
        <p:txBody>
          <a:bodyPr>
            <a:normAutofit/>
          </a:bodyPr>
          <a:lstStyle/>
          <a:p>
            <a:r>
              <a:rPr lang="en-US" sz="3600" b="1" dirty="0" smtClean="0"/>
              <a:t>Device to Device Communication Models (CO-3)</a:t>
            </a:r>
            <a:endParaRPr lang="en-US" sz="3600" b="1" dirty="0"/>
          </a:p>
        </p:txBody>
      </p:sp>
      <p:pic>
        <p:nvPicPr>
          <p:cNvPr id="5" name="Picture 4"/>
          <p:cNvPicPr>
            <a:picLocks noChangeAspect="1"/>
          </p:cNvPicPr>
          <p:nvPr/>
        </p:nvPicPr>
        <p:blipFill>
          <a:blip r:embed="rId2"/>
          <a:stretch>
            <a:fillRect/>
          </a:stretch>
        </p:blipFill>
        <p:spPr>
          <a:xfrm>
            <a:off x="0" y="1160636"/>
            <a:ext cx="11826684" cy="5338931"/>
          </a:xfrm>
          <a:prstGeom prst="rect">
            <a:avLst/>
          </a:prstGeom>
        </p:spPr>
      </p:pic>
    </p:spTree>
    <p:extLst>
      <p:ext uri="{BB962C8B-B14F-4D97-AF65-F5344CB8AC3E}">
        <p14:creationId xmlns:p14="http://schemas.microsoft.com/office/powerpoint/2010/main" val="201293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188335"/>
            <a:ext cx="11976907" cy="646331"/>
          </a:xfrm>
          <a:prstGeom prst="rect">
            <a:avLst/>
          </a:prstGeom>
        </p:spPr>
        <p:txBody>
          <a:bodyPr wrap="square">
            <a:spAutoFit/>
          </a:bodyPr>
          <a:lstStyle/>
          <a:p>
            <a:pPr algn="just"/>
            <a:r>
              <a:rPr lang="en-US" dirty="0"/>
              <a:t>Autonomous computing, communication, and collaboration among devices have their importance to transform the digital world. Emerging technology device-to-device (D2D) communication has a great impetus to facilitate peer-to-peer network.</a:t>
            </a:r>
          </a:p>
        </p:txBody>
      </p:sp>
      <p:pic>
        <p:nvPicPr>
          <p:cNvPr id="8" name="Picture 7"/>
          <p:cNvPicPr>
            <a:picLocks noChangeAspect="1"/>
          </p:cNvPicPr>
          <p:nvPr/>
        </p:nvPicPr>
        <p:blipFill>
          <a:blip r:embed="rId2"/>
          <a:stretch>
            <a:fillRect/>
          </a:stretch>
        </p:blipFill>
        <p:spPr>
          <a:xfrm>
            <a:off x="163880" y="1952600"/>
            <a:ext cx="11635490" cy="4656204"/>
          </a:xfrm>
          <a:prstGeom prst="rect">
            <a:avLst/>
          </a:prstGeom>
        </p:spPr>
      </p:pic>
    </p:spTree>
    <p:extLst>
      <p:ext uri="{BB962C8B-B14F-4D97-AF65-F5344CB8AC3E}">
        <p14:creationId xmlns:p14="http://schemas.microsoft.com/office/powerpoint/2010/main" val="1271385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14</a:t>
            </a:fld>
            <a:endParaRPr lang="en-US"/>
          </a:p>
        </p:txBody>
      </p:sp>
      <p:sp>
        <p:nvSpPr>
          <p:cNvPr id="6" name="Rectangle 5"/>
          <p:cNvSpPr/>
          <p:nvPr/>
        </p:nvSpPr>
        <p:spPr>
          <a:xfrm>
            <a:off x="723804" y="832928"/>
            <a:ext cx="11171163" cy="4185761"/>
          </a:xfrm>
          <a:prstGeom prst="rect">
            <a:avLst/>
          </a:prstGeom>
        </p:spPr>
        <p:txBody>
          <a:bodyPr wrap="square">
            <a:spAutoFit/>
          </a:bodyPr>
          <a:lstStyle/>
          <a:p>
            <a:r>
              <a:rPr lang="en-US" sz="3200" b="1" dirty="0"/>
              <a:t>Examples of </a:t>
            </a:r>
            <a:r>
              <a:rPr lang="en-US" sz="3200" b="1" dirty="0" err="1"/>
              <a:t>IoT</a:t>
            </a:r>
            <a:r>
              <a:rPr lang="en-US" sz="3200" b="1" dirty="0"/>
              <a:t> </a:t>
            </a:r>
            <a:r>
              <a:rPr lang="en-US" sz="3200" b="1" dirty="0" smtClean="0"/>
              <a:t>Devices</a:t>
            </a:r>
          </a:p>
          <a:p>
            <a:endParaRPr lang="en-US" dirty="0"/>
          </a:p>
          <a:p>
            <a:r>
              <a:rPr lang="en-US" sz="2400" dirty="0" smtClean="0"/>
              <a:t>1. Home </a:t>
            </a:r>
            <a:r>
              <a:rPr lang="en-US" sz="2400" dirty="0"/>
              <a:t>Security </a:t>
            </a:r>
          </a:p>
          <a:p>
            <a:endParaRPr lang="en-US" sz="2400" dirty="0"/>
          </a:p>
          <a:p>
            <a:r>
              <a:rPr lang="en-US" sz="2400" dirty="0" smtClean="0"/>
              <a:t>2. Activity </a:t>
            </a:r>
            <a:r>
              <a:rPr lang="en-US" sz="2400" dirty="0"/>
              <a:t>Trackers </a:t>
            </a:r>
          </a:p>
          <a:p>
            <a:endParaRPr lang="en-US" sz="2400" dirty="0"/>
          </a:p>
          <a:p>
            <a:r>
              <a:rPr lang="en-US" sz="2400" dirty="0" smtClean="0"/>
              <a:t>3. Industrial </a:t>
            </a:r>
            <a:r>
              <a:rPr lang="en-US" sz="2400" dirty="0"/>
              <a:t>Security and Safety</a:t>
            </a:r>
          </a:p>
          <a:p>
            <a:endParaRPr lang="en-US" sz="2400" dirty="0"/>
          </a:p>
          <a:p>
            <a:r>
              <a:rPr lang="en-US" sz="2400" dirty="0" smtClean="0"/>
              <a:t>4. Augmented </a:t>
            </a:r>
            <a:r>
              <a:rPr lang="en-US" sz="2400" dirty="0"/>
              <a:t>Reality Glasses </a:t>
            </a:r>
          </a:p>
          <a:p>
            <a:endParaRPr lang="en-US" sz="2400" dirty="0"/>
          </a:p>
          <a:p>
            <a:r>
              <a:rPr lang="en-US" sz="2400" dirty="0" smtClean="0"/>
              <a:t>5. Motion Detection</a:t>
            </a:r>
            <a:endParaRPr lang="en-US" sz="2400" dirty="0"/>
          </a:p>
        </p:txBody>
      </p:sp>
    </p:spTree>
    <p:extLst>
      <p:ext uri="{BB962C8B-B14F-4D97-AF65-F5344CB8AC3E}">
        <p14:creationId xmlns:p14="http://schemas.microsoft.com/office/powerpoint/2010/main" val="761661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4818"/>
            <a:ext cx="10515600" cy="696383"/>
          </a:xfrm>
        </p:spPr>
        <p:txBody>
          <a:bodyPr>
            <a:normAutofit/>
          </a:bodyPr>
          <a:lstStyle/>
          <a:p>
            <a:r>
              <a:rPr lang="en-US" b="1" dirty="0" smtClean="0"/>
              <a:t>Device to Cloud Communications (CO-3)</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15</a:t>
            </a:fld>
            <a:endParaRPr lang="en-US"/>
          </a:p>
        </p:txBody>
      </p:sp>
      <p:sp>
        <p:nvSpPr>
          <p:cNvPr id="5" name="Rectangle 4"/>
          <p:cNvSpPr/>
          <p:nvPr/>
        </p:nvSpPr>
        <p:spPr>
          <a:xfrm>
            <a:off x="0" y="1028343"/>
            <a:ext cx="12072504" cy="4339650"/>
          </a:xfrm>
          <a:prstGeom prst="rect">
            <a:avLst/>
          </a:prstGeom>
        </p:spPr>
        <p:txBody>
          <a:bodyPr wrap="square">
            <a:spAutoFit/>
          </a:bodyPr>
          <a:lstStyle/>
          <a:p>
            <a:pPr algn="just"/>
            <a:endParaRPr lang="en-US" sz="2400" dirty="0" smtClean="0"/>
          </a:p>
          <a:p>
            <a:pPr algn="just"/>
            <a:r>
              <a:rPr lang="en-US" sz="2400" dirty="0" smtClean="0"/>
              <a:t>There </a:t>
            </a:r>
            <a:r>
              <a:rPr lang="en-US" sz="2400" dirty="0"/>
              <a:t>are four best practices to connect different types of devices to the cloud</a:t>
            </a:r>
            <a:r>
              <a:rPr lang="en-US" sz="2400" dirty="0" smtClean="0"/>
              <a:t>:</a:t>
            </a:r>
          </a:p>
          <a:p>
            <a:pPr algn="just"/>
            <a:endParaRPr lang="en-US" sz="2400" dirty="0"/>
          </a:p>
          <a:p>
            <a:pPr algn="just"/>
            <a:r>
              <a:rPr lang="en-US" sz="2400" dirty="0" smtClean="0"/>
              <a:t>1. Directly </a:t>
            </a:r>
            <a:r>
              <a:rPr lang="en-US" sz="2400" dirty="0"/>
              <a:t>integrate </a:t>
            </a:r>
            <a:r>
              <a:rPr lang="en-US" sz="2400" dirty="0" err="1"/>
              <a:t>IoT</a:t>
            </a:r>
            <a:r>
              <a:rPr lang="en-US" sz="2400" dirty="0"/>
              <a:t> SDK (Software Development Kit) for resource-rich devices</a:t>
            </a:r>
          </a:p>
          <a:p>
            <a:pPr algn="just"/>
            <a:endParaRPr lang="en-US" sz="2400" dirty="0"/>
          </a:p>
          <a:p>
            <a:pPr algn="just"/>
            <a:r>
              <a:rPr lang="en-US" sz="2400" dirty="0" smtClean="0"/>
              <a:t>2. Rely </a:t>
            </a:r>
            <a:r>
              <a:rPr lang="en-US" sz="2400" dirty="0"/>
              <a:t>on a communication module for resource-constrained devices</a:t>
            </a:r>
          </a:p>
          <a:p>
            <a:pPr algn="just"/>
            <a:endParaRPr lang="en-US" sz="2400" dirty="0"/>
          </a:p>
          <a:p>
            <a:pPr algn="just"/>
            <a:r>
              <a:rPr lang="en-US" sz="2400" dirty="0" smtClean="0"/>
              <a:t>3. Use </a:t>
            </a:r>
            <a:r>
              <a:rPr lang="en-US" sz="2400" dirty="0"/>
              <a:t>a local gateway for non-network devices</a:t>
            </a:r>
          </a:p>
          <a:p>
            <a:pPr algn="just"/>
            <a:endParaRPr lang="en-US" sz="2400" dirty="0"/>
          </a:p>
          <a:p>
            <a:pPr algn="just"/>
            <a:r>
              <a:rPr lang="en-US" sz="2400" dirty="0" smtClean="0"/>
              <a:t>4. Use </a:t>
            </a:r>
            <a:r>
              <a:rPr lang="en-US" sz="2400" dirty="0"/>
              <a:t>a cloud gateway for private-protocol devices with network capabilities</a:t>
            </a:r>
          </a:p>
          <a:p>
            <a:endParaRPr lang="en-US" dirty="0"/>
          </a:p>
          <a:p>
            <a:r>
              <a:rPr lang="en-US" dirty="0"/>
              <a:t> </a:t>
            </a:r>
          </a:p>
        </p:txBody>
      </p:sp>
    </p:spTree>
    <p:extLst>
      <p:ext uri="{BB962C8B-B14F-4D97-AF65-F5344CB8AC3E}">
        <p14:creationId xmlns:p14="http://schemas.microsoft.com/office/powerpoint/2010/main" val="1941216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16</a:t>
            </a:fld>
            <a:endParaRPr lang="en-US"/>
          </a:p>
        </p:txBody>
      </p:sp>
      <p:sp>
        <p:nvSpPr>
          <p:cNvPr id="5" name="Rectangle 4"/>
          <p:cNvSpPr/>
          <p:nvPr/>
        </p:nvSpPr>
        <p:spPr>
          <a:xfrm>
            <a:off x="762001" y="150200"/>
            <a:ext cx="11430000" cy="2616101"/>
          </a:xfrm>
          <a:prstGeom prst="rect">
            <a:avLst/>
          </a:prstGeom>
        </p:spPr>
        <p:txBody>
          <a:bodyPr wrap="square">
            <a:spAutoFit/>
          </a:bodyPr>
          <a:lstStyle/>
          <a:p>
            <a:r>
              <a:rPr lang="en-US" sz="2000" b="1" dirty="0"/>
              <a:t>Directly integrate </a:t>
            </a:r>
            <a:r>
              <a:rPr lang="en-US" sz="2000" b="1" dirty="0" err="1"/>
              <a:t>IoT</a:t>
            </a:r>
            <a:r>
              <a:rPr lang="en-US" sz="2000" b="1" dirty="0"/>
              <a:t> SDK for resource-rich devices</a:t>
            </a:r>
          </a:p>
          <a:p>
            <a:r>
              <a:rPr lang="en-US" dirty="0"/>
              <a:t> </a:t>
            </a:r>
          </a:p>
          <a:p>
            <a:r>
              <a:rPr lang="en-US" dirty="0"/>
              <a:t>With the development of high-performance hardware, many smart devices have complete OS such as Linux, Android etc. These devices also have a Wi-Fi or cellular network.</a:t>
            </a:r>
          </a:p>
          <a:p>
            <a:r>
              <a:rPr lang="en-US" dirty="0" smtClean="0"/>
              <a:t>At </a:t>
            </a:r>
            <a:r>
              <a:rPr lang="en-US" dirty="0"/>
              <a:t>the operating system level, network communication problems have already been resolved. We only need to develop applications which integrate the </a:t>
            </a:r>
            <a:r>
              <a:rPr lang="en-US" dirty="0" err="1"/>
              <a:t>IoT</a:t>
            </a:r>
            <a:r>
              <a:rPr lang="en-US" dirty="0"/>
              <a:t> SDK of the cloud platform and the communication link with the cloud will have been established.</a:t>
            </a:r>
          </a:p>
          <a:p>
            <a:endParaRPr lang="en-US" dirty="0"/>
          </a:p>
          <a:p>
            <a:r>
              <a:rPr lang="en-US" dirty="0"/>
              <a:t>Integrating </a:t>
            </a:r>
            <a:r>
              <a:rPr lang="en-US" dirty="0" err="1"/>
              <a:t>IoT</a:t>
            </a:r>
            <a:r>
              <a:rPr lang="en-US" dirty="0"/>
              <a:t> SDK for resource-rich devices</a:t>
            </a:r>
          </a:p>
        </p:txBody>
      </p:sp>
      <p:pic>
        <p:nvPicPr>
          <p:cNvPr id="6" name="Picture 5"/>
          <p:cNvPicPr>
            <a:picLocks noChangeAspect="1"/>
          </p:cNvPicPr>
          <p:nvPr/>
        </p:nvPicPr>
        <p:blipFill>
          <a:blip r:embed="rId2"/>
          <a:stretch>
            <a:fillRect/>
          </a:stretch>
        </p:blipFill>
        <p:spPr>
          <a:xfrm>
            <a:off x="0" y="3400778"/>
            <a:ext cx="12192000" cy="3457221"/>
          </a:xfrm>
          <a:prstGeom prst="rect">
            <a:avLst/>
          </a:prstGeom>
        </p:spPr>
      </p:pic>
    </p:spTree>
    <p:extLst>
      <p:ext uri="{BB962C8B-B14F-4D97-AF65-F5344CB8AC3E}">
        <p14:creationId xmlns:p14="http://schemas.microsoft.com/office/powerpoint/2010/main" val="2259000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17</a:t>
            </a:fld>
            <a:endParaRPr lang="en-US"/>
          </a:p>
        </p:txBody>
      </p:sp>
      <p:pic>
        <p:nvPicPr>
          <p:cNvPr id="5" name="Picture 4"/>
          <p:cNvPicPr>
            <a:picLocks noChangeAspect="1"/>
          </p:cNvPicPr>
          <p:nvPr/>
        </p:nvPicPr>
        <p:blipFill>
          <a:blip r:embed="rId2"/>
          <a:stretch>
            <a:fillRect/>
          </a:stretch>
        </p:blipFill>
        <p:spPr>
          <a:xfrm>
            <a:off x="866029" y="218473"/>
            <a:ext cx="10851401" cy="6185513"/>
          </a:xfrm>
          <a:prstGeom prst="rect">
            <a:avLst/>
          </a:prstGeom>
        </p:spPr>
      </p:pic>
    </p:spTree>
    <p:extLst>
      <p:ext uri="{BB962C8B-B14F-4D97-AF65-F5344CB8AC3E}">
        <p14:creationId xmlns:p14="http://schemas.microsoft.com/office/powerpoint/2010/main" val="2568028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18</a:t>
            </a:fld>
            <a:endParaRPr lang="en-US"/>
          </a:p>
        </p:txBody>
      </p:sp>
      <p:sp>
        <p:nvSpPr>
          <p:cNvPr id="5" name="Rectangle 4"/>
          <p:cNvSpPr/>
          <p:nvPr/>
        </p:nvSpPr>
        <p:spPr>
          <a:xfrm>
            <a:off x="0" y="873890"/>
            <a:ext cx="11826684" cy="5539978"/>
          </a:xfrm>
          <a:prstGeom prst="rect">
            <a:avLst/>
          </a:prstGeom>
        </p:spPr>
        <p:txBody>
          <a:bodyPr wrap="square">
            <a:spAutoFit/>
          </a:bodyPr>
          <a:lstStyle/>
          <a:p>
            <a:endParaRPr lang="en-US" dirty="0" smtClean="0"/>
          </a:p>
          <a:p>
            <a:pPr algn="just"/>
            <a:r>
              <a:rPr lang="en-US" sz="2000" dirty="0" smtClean="0"/>
              <a:t>There </a:t>
            </a:r>
            <a:r>
              <a:rPr lang="en-US" sz="2000" dirty="0"/>
              <a:t>are 4 layers of the </a:t>
            </a:r>
            <a:r>
              <a:rPr lang="en-US" sz="2000" dirty="0" err="1"/>
              <a:t>IoT</a:t>
            </a:r>
            <a:r>
              <a:rPr lang="en-US" sz="2000" dirty="0"/>
              <a:t> SDK. From bottom to top:</a:t>
            </a:r>
          </a:p>
          <a:p>
            <a:pPr algn="just"/>
            <a:endParaRPr lang="en-US" sz="2000" dirty="0"/>
          </a:p>
          <a:p>
            <a:pPr algn="just"/>
            <a:r>
              <a:rPr lang="en-US" sz="2000" dirty="0" smtClean="0"/>
              <a:t>1. The </a:t>
            </a:r>
            <a:r>
              <a:rPr lang="en-US" sz="2000" dirty="0"/>
              <a:t>HAL (hardware abstraction layer) abstracts the support function interface of different OS (operating systems) to the SDK. This enables the SDK to be ported to different hardware environments, different OS, and even bare chip environments.</a:t>
            </a:r>
          </a:p>
          <a:p>
            <a:pPr algn="just"/>
            <a:endParaRPr lang="en-US" sz="2000" dirty="0"/>
          </a:p>
          <a:p>
            <a:pPr algn="just"/>
            <a:r>
              <a:rPr lang="en-US" sz="2000" dirty="0" smtClean="0"/>
              <a:t>2. The </a:t>
            </a:r>
            <a:r>
              <a:rPr lang="en-US" sz="2000" dirty="0"/>
              <a:t>core layer completes the function encapsulation of MQTT/</a:t>
            </a:r>
            <a:r>
              <a:rPr lang="en-US" sz="2000" dirty="0" err="1"/>
              <a:t>CoAP</a:t>
            </a:r>
            <a:r>
              <a:rPr lang="en-US" sz="2000" dirty="0"/>
              <a:t> communication based on the HAL layer interface, including MQTT connection establishment, message sending and receiving; </a:t>
            </a:r>
            <a:r>
              <a:rPr lang="en-US" sz="2000" dirty="0" err="1"/>
              <a:t>CoAP</a:t>
            </a:r>
            <a:r>
              <a:rPr lang="en-US" sz="2000" dirty="0"/>
              <a:t> connection establishment, message sending and receiving; shadow device operation; OTA firmware status query, download and upgrade</a:t>
            </a:r>
            <a:r>
              <a:rPr lang="en-US" sz="2000" dirty="0" smtClean="0"/>
              <a:t>.</a:t>
            </a:r>
            <a:endParaRPr lang="en-US" sz="2000" dirty="0"/>
          </a:p>
          <a:p>
            <a:pPr algn="just"/>
            <a:endParaRPr lang="en-US" sz="2000" dirty="0"/>
          </a:p>
          <a:p>
            <a:pPr algn="just"/>
            <a:r>
              <a:rPr lang="en-US" sz="2000" dirty="0" smtClean="0"/>
              <a:t>3. Interface </a:t>
            </a:r>
            <a:r>
              <a:rPr lang="en-US" sz="2000" dirty="0"/>
              <a:t>layer, providing API and callback function definitions, isolating the core layer and the application.</a:t>
            </a:r>
          </a:p>
          <a:p>
            <a:pPr algn="just"/>
            <a:endParaRPr lang="en-US" sz="2000" dirty="0"/>
          </a:p>
          <a:p>
            <a:pPr algn="just"/>
            <a:endParaRPr lang="en-US" sz="2000" dirty="0"/>
          </a:p>
          <a:p>
            <a:pPr algn="just"/>
            <a:r>
              <a:rPr lang="en-US" sz="2000" dirty="0" smtClean="0"/>
              <a:t>4. Provide </a:t>
            </a:r>
            <a:r>
              <a:rPr lang="en-US" sz="2000" dirty="0"/>
              <a:t>sample programs so that developers can quickly learn how to use the SDK.</a:t>
            </a:r>
          </a:p>
          <a:p>
            <a:endParaRPr lang="en-US" dirty="0"/>
          </a:p>
          <a:p>
            <a:r>
              <a:rPr lang="en-US" dirty="0"/>
              <a:t> </a:t>
            </a:r>
          </a:p>
        </p:txBody>
      </p:sp>
    </p:spTree>
    <p:extLst>
      <p:ext uri="{BB962C8B-B14F-4D97-AF65-F5344CB8AC3E}">
        <p14:creationId xmlns:p14="http://schemas.microsoft.com/office/powerpoint/2010/main" val="2972387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19</a:t>
            </a:fld>
            <a:endParaRPr lang="en-US"/>
          </a:p>
        </p:txBody>
      </p:sp>
      <p:sp>
        <p:nvSpPr>
          <p:cNvPr id="5" name="Rectangle 4"/>
          <p:cNvSpPr/>
          <p:nvPr/>
        </p:nvSpPr>
        <p:spPr>
          <a:xfrm>
            <a:off x="737461" y="0"/>
            <a:ext cx="11454539" cy="3046988"/>
          </a:xfrm>
          <a:prstGeom prst="rect">
            <a:avLst/>
          </a:prstGeom>
        </p:spPr>
        <p:txBody>
          <a:bodyPr wrap="square">
            <a:spAutoFit/>
          </a:bodyPr>
          <a:lstStyle/>
          <a:p>
            <a:r>
              <a:rPr lang="en-US" sz="2400" b="1" dirty="0"/>
              <a:t>Rely on a communication module for resource-constrained </a:t>
            </a:r>
            <a:r>
              <a:rPr lang="en-US" sz="2400" b="1" dirty="0" smtClean="0"/>
              <a:t>devices</a:t>
            </a:r>
          </a:p>
          <a:p>
            <a:endParaRPr lang="en-US" sz="2400" b="1" dirty="0"/>
          </a:p>
          <a:p>
            <a:pPr algn="just"/>
            <a:r>
              <a:rPr lang="en-US" dirty="0" smtClean="0"/>
              <a:t>In </a:t>
            </a:r>
            <a:r>
              <a:rPr lang="en-US" dirty="0"/>
              <a:t>the </a:t>
            </a:r>
            <a:r>
              <a:rPr lang="en-US" dirty="0" err="1"/>
              <a:t>IoT</a:t>
            </a:r>
            <a:r>
              <a:rPr lang="en-US" dirty="0"/>
              <a:t> scenario, a large number of devices are resource-constrained, with RTOS, or even without an operating system, using MCU + communication modules to establish their link to the cloud</a:t>
            </a:r>
            <a:r>
              <a:rPr lang="en-US" dirty="0" smtClean="0"/>
              <a:t>.</a:t>
            </a:r>
          </a:p>
          <a:p>
            <a:pPr algn="just"/>
            <a:endParaRPr lang="en-US" dirty="0"/>
          </a:p>
          <a:p>
            <a:pPr algn="just"/>
            <a:r>
              <a:rPr lang="en-US" dirty="0" smtClean="0"/>
              <a:t>There </a:t>
            </a:r>
            <a:r>
              <a:rPr lang="en-US" dirty="0"/>
              <a:t>are many suppliers of cellular modules (NB-</a:t>
            </a:r>
            <a:r>
              <a:rPr lang="en-US" dirty="0" err="1"/>
              <a:t>IoT</a:t>
            </a:r>
            <a:r>
              <a:rPr lang="en-US" dirty="0"/>
              <a:t>/2G/3G/4G) on the market. The AT commands of each company are different, which makes developing device-side applications very difficult</a:t>
            </a:r>
            <a:r>
              <a:rPr lang="en-US" dirty="0" smtClean="0"/>
              <a:t>.</a:t>
            </a:r>
          </a:p>
          <a:p>
            <a:pPr algn="just"/>
            <a:endParaRPr lang="en-US" dirty="0"/>
          </a:p>
          <a:p>
            <a:pPr algn="just"/>
            <a:r>
              <a:rPr lang="en-US" dirty="0" smtClean="0"/>
              <a:t>When </a:t>
            </a:r>
            <a:r>
              <a:rPr lang="en-US" dirty="0"/>
              <a:t>we need to connect MCU to an </a:t>
            </a:r>
            <a:r>
              <a:rPr lang="en-US" dirty="0" err="1"/>
              <a:t>IoT</a:t>
            </a:r>
            <a:r>
              <a:rPr lang="en-US" dirty="0"/>
              <a:t> Platform, we should always carefully select the cellular modules and check whether they are suitable for a specific </a:t>
            </a:r>
            <a:r>
              <a:rPr lang="en-US" dirty="0" err="1"/>
              <a:t>IoT</a:t>
            </a:r>
            <a:r>
              <a:rPr lang="en-US" dirty="0"/>
              <a:t> platform.</a:t>
            </a:r>
          </a:p>
        </p:txBody>
      </p:sp>
      <p:pic>
        <p:nvPicPr>
          <p:cNvPr id="6" name="Picture 5"/>
          <p:cNvPicPr>
            <a:picLocks noChangeAspect="1"/>
          </p:cNvPicPr>
          <p:nvPr/>
        </p:nvPicPr>
        <p:blipFill>
          <a:blip r:embed="rId2"/>
          <a:stretch>
            <a:fillRect/>
          </a:stretch>
        </p:blipFill>
        <p:spPr>
          <a:xfrm>
            <a:off x="0" y="3263439"/>
            <a:ext cx="12192000" cy="3594561"/>
          </a:xfrm>
          <a:prstGeom prst="rect">
            <a:avLst/>
          </a:prstGeom>
        </p:spPr>
      </p:pic>
    </p:spTree>
    <p:extLst>
      <p:ext uri="{BB962C8B-B14F-4D97-AF65-F5344CB8AC3E}">
        <p14:creationId xmlns:p14="http://schemas.microsoft.com/office/powerpoint/2010/main" val="1828736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51471" y="3589338"/>
            <a:ext cx="3111829" cy="1916008"/>
          </a:xfrm>
        </p:spPr>
        <p:txBody>
          <a:bodyPr>
            <a:normAutofit/>
          </a:bodyPr>
          <a:lstStyle/>
          <a:p>
            <a:pPr marL="0" indent="0">
              <a:buNone/>
            </a:pPr>
            <a:endParaRPr lang="en-US" sz="2400" dirty="0" smtClean="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839787" y="1897983"/>
            <a:ext cx="3932237" cy="4102767"/>
          </a:xfrm>
        </p:spPr>
        <p:txBody>
          <a:bodyPr>
            <a:normAutofit/>
          </a:bodyPr>
          <a:lstStyle/>
          <a:p>
            <a:pPr marL="285750" indent="-285750">
              <a:buFont typeface="Arial" panose="020B0604020202020204" pitchFamily="34" charset="0"/>
              <a:buChar char="•"/>
            </a:pPr>
            <a:endParaRPr lang="en-US" sz="2000" dirty="0" smtClean="0">
              <a:solidFill>
                <a:schemeClr val="tx1">
                  <a:lumMod val="85000"/>
                  <a:lumOff val="15000"/>
                </a:schemeClr>
              </a:solidFill>
              <a:latin typeface="Casper" panose="02000506000000020004" pitchFamily="2" charset="0"/>
              <a:cs typeface="Arial" panose="020B0604020202020204" pitchFamily="34" charset="0"/>
            </a:endParaRPr>
          </a:p>
          <a:p>
            <a:pPr marL="285750" indent="-285750" algn="just">
              <a:buFont typeface="Arial" panose="020B0604020202020204" pitchFamily="34" charset="0"/>
              <a:buChar char="•"/>
            </a:pPr>
            <a:r>
              <a:rPr lang="en-US" sz="2400" dirty="0" smtClean="0">
                <a:solidFill>
                  <a:schemeClr val="tx1">
                    <a:lumMod val="85000"/>
                    <a:lumOff val="15000"/>
                  </a:schemeClr>
                </a:solidFill>
                <a:latin typeface="Casper" panose="02000506000000020004" pitchFamily="2" charset="0"/>
                <a:cs typeface="Arial" panose="020B0604020202020204" pitchFamily="34" charset="0"/>
              </a:rPr>
              <a:t>Device to Device Communications </a:t>
            </a:r>
          </a:p>
          <a:p>
            <a:pPr marL="285750" indent="-285750" algn="just">
              <a:buFont typeface="Arial" panose="020B0604020202020204" pitchFamily="34" charset="0"/>
              <a:buChar char="•"/>
            </a:pPr>
            <a:r>
              <a:rPr lang="en-US" sz="2400" dirty="0">
                <a:solidFill>
                  <a:schemeClr val="tx1">
                    <a:lumMod val="85000"/>
                    <a:lumOff val="15000"/>
                  </a:schemeClr>
                </a:solidFill>
                <a:latin typeface="Casper" panose="02000506000000020004" pitchFamily="2" charset="0"/>
                <a:cs typeface="Arial" panose="020B0604020202020204" pitchFamily="34" charset="0"/>
              </a:rPr>
              <a:t>Device to </a:t>
            </a:r>
            <a:r>
              <a:rPr lang="en-US" sz="2400" dirty="0" smtClean="0">
                <a:solidFill>
                  <a:schemeClr val="tx1">
                    <a:lumMod val="85000"/>
                    <a:lumOff val="15000"/>
                  </a:schemeClr>
                </a:solidFill>
                <a:latin typeface="Casper" panose="02000506000000020004" pitchFamily="2" charset="0"/>
                <a:cs typeface="Arial" panose="020B0604020202020204" pitchFamily="34" charset="0"/>
              </a:rPr>
              <a:t>Cloud </a:t>
            </a:r>
            <a:r>
              <a:rPr lang="en-US" sz="2400" dirty="0">
                <a:solidFill>
                  <a:schemeClr val="tx1">
                    <a:lumMod val="85000"/>
                    <a:lumOff val="15000"/>
                  </a:schemeClr>
                </a:solidFill>
                <a:latin typeface="Casper" panose="02000506000000020004" pitchFamily="2" charset="0"/>
                <a:cs typeface="Arial" panose="020B0604020202020204" pitchFamily="34" charset="0"/>
              </a:rPr>
              <a:t>Communications </a:t>
            </a:r>
            <a:endParaRPr lang="en-US" sz="2400" dirty="0" smtClean="0">
              <a:solidFill>
                <a:schemeClr val="tx1">
                  <a:lumMod val="85000"/>
                  <a:lumOff val="15000"/>
                </a:schemeClr>
              </a:solidFill>
              <a:latin typeface="Casper" panose="02000506000000020004" pitchFamily="2" charset="0"/>
              <a:cs typeface="Arial" panose="020B0604020202020204" pitchFamily="34" charset="0"/>
            </a:endParaRPr>
          </a:p>
          <a:p>
            <a:pPr marL="285750" indent="-285750" algn="just">
              <a:buFont typeface="Arial" panose="020B0604020202020204" pitchFamily="34" charset="0"/>
              <a:buChar char="•"/>
            </a:pPr>
            <a:r>
              <a:rPr lang="en-US" sz="2400" dirty="0">
                <a:solidFill>
                  <a:schemeClr val="tx1">
                    <a:lumMod val="85000"/>
                    <a:lumOff val="15000"/>
                  </a:schemeClr>
                </a:solidFill>
                <a:latin typeface="Casper" panose="02000506000000020004" pitchFamily="2" charset="0"/>
                <a:cs typeface="Arial" panose="020B0604020202020204" pitchFamily="34" charset="0"/>
              </a:rPr>
              <a:t>Device to </a:t>
            </a:r>
            <a:r>
              <a:rPr lang="en-US" sz="2400" dirty="0" smtClean="0">
                <a:solidFill>
                  <a:schemeClr val="tx1">
                    <a:lumMod val="85000"/>
                    <a:lumOff val="15000"/>
                  </a:schemeClr>
                </a:solidFill>
                <a:latin typeface="Casper" panose="02000506000000020004" pitchFamily="2" charset="0"/>
                <a:cs typeface="Arial" panose="020B0604020202020204" pitchFamily="34" charset="0"/>
              </a:rPr>
              <a:t>Gateway Model</a:t>
            </a:r>
          </a:p>
          <a:p>
            <a:pPr marL="285750" indent="-285750" algn="just">
              <a:buFont typeface="Arial" panose="020B0604020202020204" pitchFamily="34" charset="0"/>
              <a:buChar char="•"/>
            </a:pPr>
            <a:r>
              <a:rPr lang="en-US" sz="2400" dirty="0">
                <a:solidFill>
                  <a:schemeClr val="tx1">
                    <a:lumMod val="85000"/>
                    <a:lumOff val="15000"/>
                  </a:schemeClr>
                </a:solidFill>
                <a:latin typeface="Casper" panose="02000506000000020004" pitchFamily="2" charset="0"/>
                <a:cs typeface="Arial" panose="020B0604020202020204" pitchFamily="34" charset="0"/>
              </a:rPr>
              <a:t>Device to Device Communications </a:t>
            </a:r>
            <a:endParaRPr lang="en-US" sz="2400" dirty="0" smtClean="0">
              <a:solidFill>
                <a:schemeClr val="tx1">
                  <a:lumMod val="85000"/>
                  <a:lumOff val="15000"/>
                </a:schemeClr>
              </a:solidFill>
              <a:latin typeface="Casper" panose="02000506000000020004" pitchFamily="2" charset="0"/>
              <a:cs typeface="Arial" panose="020B0604020202020204" pitchFamily="34" charset="0"/>
            </a:endParaRPr>
          </a:p>
          <a:p>
            <a:pPr marL="285750" indent="-285750" algn="just">
              <a:buFont typeface="Arial" panose="020B0604020202020204" pitchFamily="34" charset="0"/>
              <a:buChar char="•"/>
            </a:pPr>
            <a:r>
              <a:rPr lang="en-US" sz="2400" dirty="0" smtClean="0">
                <a:solidFill>
                  <a:schemeClr val="tx1">
                    <a:lumMod val="85000"/>
                    <a:lumOff val="15000"/>
                  </a:schemeClr>
                </a:solidFill>
                <a:latin typeface="Casper" panose="02000506000000020004" pitchFamily="2" charset="0"/>
                <a:cs typeface="Arial" panose="020B0604020202020204" pitchFamily="34" charset="0"/>
              </a:rPr>
              <a:t>Backend Data Sharing Model</a:t>
            </a:r>
            <a:endParaRPr lang="en-US" sz="2400" dirty="0">
              <a:solidFill>
                <a:schemeClr val="tx1">
                  <a:lumMod val="85000"/>
                  <a:lumOff val="15000"/>
                </a:schemeClr>
              </a:solidFill>
              <a:latin typeface="Casper" panose="02000506000000020004" pitchFamily="2" charset="0"/>
              <a:cs typeface="Arial" panose="020B0604020202020204" pitchFamily="34" charset="0"/>
            </a:endParaRPr>
          </a:p>
          <a:p>
            <a:endParaRPr lang="en-US" sz="2000" dirty="0"/>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2</a:t>
            </a:fld>
            <a:endParaRPr lang="en-US" dirty="0"/>
          </a:p>
        </p:txBody>
      </p:sp>
      <p:sp>
        <p:nvSpPr>
          <p:cNvPr id="8" name="Title 7"/>
          <p:cNvSpPr txBox="1">
            <a:spLocks noGrp="1" noChangeArrowheads="1"/>
          </p:cNvSpPr>
          <p:nvPr>
            <p:ph type="title"/>
          </p:nvPr>
        </p:nvSpPr>
        <p:spPr bwMode="auto">
          <a:xfrm>
            <a:off x="845306" y="115069"/>
            <a:ext cx="4456567" cy="1322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smtClean="0">
                <a:latin typeface="Casper Bold" panose="02000806040000020004" pitchFamily="2" charset="0"/>
                <a:ea typeface="Karla" pitchFamily="2" charset="0"/>
                <a:cs typeface="Karla" pitchFamily="2" charset="0"/>
              </a:rPr>
              <a:t>Internet of Things</a:t>
            </a:r>
            <a:endParaRPr lang="en-US" sz="1600" dirty="0">
              <a:latin typeface="Raleway ExtraBold" pitchFamily="34" charset="-52"/>
            </a:endParaRPr>
          </a:p>
        </p:txBody>
      </p:sp>
      <p:sp>
        <p:nvSpPr>
          <p:cNvPr id="2" name="Rectangle 1"/>
          <p:cNvSpPr/>
          <p:nvPr/>
        </p:nvSpPr>
        <p:spPr>
          <a:xfrm>
            <a:off x="5295900" y="838200"/>
            <a:ext cx="5867400" cy="551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69176" y="1502001"/>
            <a:ext cx="4102847" cy="48543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ttps://qph.fs.quoracdn.net/main-qimg-1b0c8a87519861fe262440811ae59ef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705" y="1848776"/>
            <a:ext cx="5543635" cy="34493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003422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20</a:t>
            </a:fld>
            <a:endParaRPr lang="en-US"/>
          </a:p>
        </p:txBody>
      </p:sp>
      <p:sp>
        <p:nvSpPr>
          <p:cNvPr id="5" name="Rectangle 4"/>
          <p:cNvSpPr/>
          <p:nvPr/>
        </p:nvSpPr>
        <p:spPr>
          <a:xfrm>
            <a:off x="764774" y="335845"/>
            <a:ext cx="11427226" cy="2616101"/>
          </a:xfrm>
          <a:prstGeom prst="rect">
            <a:avLst/>
          </a:prstGeom>
        </p:spPr>
        <p:txBody>
          <a:bodyPr wrap="square">
            <a:spAutoFit/>
          </a:bodyPr>
          <a:lstStyle/>
          <a:p>
            <a:r>
              <a:rPr lang="en-US" sz="2000" b="1" dirty="0"/>
              <a:t>Use a cloud gateway for private-protocol devices with network capabilities</a:t>
            </a:r>
          </a:p>
          <a:p>
            <a:r>
              <a:rPr lang="en-US" dirty="0"/>
              <a:t> </a:t>
            </a:r>
            <a:endParaRPr lang="en-US" dirty="0" smtClean="0"/>
          </a:p>
          <a:p>
            <a:pPr algn="just"/>
            <a:r>
              <a:rPr lang="en-US" dirty="0" smtClean="0"/>
              <a:t>Devices </a:t>
            </a:r>
            <a:r>
              <a:rPr lang="en-US" dirty="0"/>
              <a:t>that directly connect to the cloud gateway </a:t>
            </a:r>
          </a:p>
          <a:p>
            <a:pPr algn="just"/>
            <a:r>
              <a:rPr lang="en-US" dirty="0" smtClean="0"/>
              <a:t>For </a:t>
            </a:r>
            <a:r>
              <a:rPr lang="en-US" dirty="0"/>
              <a:t>some devices, they already have the ability to connect to the internet, but the protocols vary according to device manufacturers. We don’t want the </a:t>
            </a:r>
            <a:r>
              <a:rPr lang="en-US" dirty="0" err="1"/>
              <a:t>IoT</a:t>
            </a:r>
            <a:r>
              <a:rPr lang="en-US" dirty="0"/>
              <a:t> platform layer to handle the parsing of these protocols </a:t>
            </a:r>
            <a:r>
              <a:rPr lang="en-US" dirty="0" err="1"/>
              <a:t>directly;an</a:t>
            </a:r>
            <a:r>
              <a:rPr lang="en-US" dirty="0"/>
              <a:t> intermediate layer should satisfy the protocol conversion work to make the data meet the unified format of the </a:t>
            </a:r>
            <a:r>
              <a:rPr lang="en-US" dirty="0" err="1"/>
              <a:t>IoT</a:t>
            </a:r>
            <a:r>
              <a:rPr lang="en-US" dirty="0"/>
              <a:t> platform.</a:t>
            </a:r>
          </a:p>
          <a:p>
            <a:pPr algn="just"/>
            <a:endParaRPr lang="en-US" dirty="0"/>
          </a:p>
          <a:p>
            <a:pPr algn="just"/>
            <a:r>
              <a:rPr lang="en-US" dirty="0" smtClean="0"/>
              <a:t>This </a:t>
            </a:r>
            <a:r>
              <a:rPr lang="en-US" dirty="0"/>
              <a:t>intermediate layer is the cloud gateway. The cloud gateway is at the front of the platform. It receives data from the device side, completes message parsing, and then sends a message to the </a:t>
            </a:r>
            <a:r>
              <a:rPr lang="en-US" dirty="0" err="1"/>
              <a:t>IoT</a:t>
            </a:r>
            <a:r>
              <a:rPr lang="en-US" dirty="0"/>
              <a:t> platform with </a:t>
            </a:r>
            <a:r>
              <a:rPr lang="en-US" dirty="0" err="1"/>
              <a:t>IoT</a:t>
            </a:r>
            <a:r>
              <a:rPr lang="en-US" dirty="0"/>
              <a:t> device SDK.</a:t>
            </a:r>
          </a:p>
        </p:txBody>
      </p:sp>
      <p:pic>
        <p:nvPicPr>
          <p:cNvPr id="6" name="Picture 5"/>
          <p:cNvPicPr>
            <a:picLocks noChangeAspect="1"/>
          </p:cNvPicPr>
          <p:nvPr/>
        </p:nvPicPr>
        <p:blipFill>
          <a:blip r:embed="rId2"/>
          <a:stretch>
            <a:fillRect/>
          </a:stretch>
        </p:blipFill>
        <p:spPr>
          <a:xfrm>
            <a:off x="1029730" y="3274493"/>
            <a:ext cx="10000735" cy="2460210"/>
          </a:xfrm>
          <a:prstGeom prst="rect">
            <a:avLst/>
          </a:prstGeom>
        </p:spPr>
      </p:pic>
    </p:spTree>
    <p:extLst>
      <p:ext uri="{BB962C8B-B14F-4D97-AF65-F5344CB8AC3E}">
        <p14:creationId xmlns:p14="http://schemas.microsoft.com/office/powerpoint/2010/main" val="2859035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21</a:t>
            </a:fld>
            <a:endParaRPr lang="en-US"/>
          </a:p>
        </p:txBody>
      </p:sp>
      <p:sp>
        <p:nvSpPr>
          <p:cNvPr id="5" name="Rectangle 4"/>
          <p:cNvSpPr/>
          <p:nvPr/>
        </p:nvSpPr>
        <p:spPr>
          <a:xfrm>
            <a:off x="737459" y="158359"/>
            <a:ext cx="11454541" cy="2339102"/>
          </a:xfrm>
          <a:prstGeom prst="rect">
            <a:avLst/>
          </a:prstGeom>
        </p:spPr>
        <p:txBody>
          <a:bodyPr wrap="square">
            <a:spAutoFit/>
          </a:bodyPr>
          <a:lstStyle/>
          <a:p>
            <a:r>
              <a:rPr lang="en-US" sz="2000" b="1" dirty="0"/>
              <a:t>Devices that connect to the cloud gateway indirectly</a:t>
            </a:r>
          </a:p>
          <a:p>
            <a:endParaRPr lang="en-US" dirty="0"/>
          </a:p>
          <a:p>
            <a:pPr algn="just"/>
            <a:r>
              <a:rPr lang="en-US" dirty="0" smtClean="0"/>
              <a:t>Some </a:t>
            </a:r>
            <a:r>
              <a:rPr lang="en-US" dirty="0"/>
              <a:t>device vendors already provide a mature system which manages the devices and provides API. In this case, we can have another form of cloud gateway: Cloud to cloud connection. ​​Making full use of the existing system will make the overall system more stable and give clear rights and responsibilities.</a:t>
            </a:r>
          </a:p>
          <a:p>
            <a:pPr algn="just"/>
            <a:endParaRPr lang="en-US" dirty="0" smtClean="0"/>
          </a:p>
          <a:p>
            <a:pPr algn="just"/>
            <a:r>
              <a:rPr lang="en-US" dirty="0" smtClean="0"/>
              <a:t>Using </a:t>
            </a:r>
            <a:r>
              <a:rPr lang="en-US" dirty="0"/>
              <a:t>a mature system will bring us higher development efficiency, but it’ll also introduce another </a:t>
            </a:r>
            <a:r>
              <a:rPr lang="en-US" dirty="0" err="1"/>
              <a:t>midware</a:t>
            </a:r>
            <a:r>
              <a:rPr lang="en-US" dirty="0"/>
              <a:t>, which will increase communication time.</a:t>
            </a:r>
          </a:p>
        </p:txBody>
      </p:sp>
      <p:pic>
        <p:nvPicPr>
          <p:cNvPr id="6" name="Picture 5"/>
          <p:cNvPicPr>
            <a:picLocks noChangeAspect="1"/>
          </p:cNvPicPr>
          <p:nvPr/>
        </p:nvPicPr>
        <p:blipFill>
          <a:blip r:embed="rId2"/>
          <a:stretch>
            <a:fillRect/>
          </a:stretch>
        </p:blipFill>
        <p:spPr>
          <a:xfrm>
            <a:off x="0" y="2527300"/>
            <a:ext cx="12192000" cy="3726486"/>
          </a:xfrm>
          <a:prstGeom prst="rect">
            <a:avLst/>
          </a:prstGeom>
        </p:spPr>
      </p:pic>
    </p:spTree>
    <p:extLst>
      <p:ext uri="{BB962C8B-B14F-4D97-AF65-F5344CB8AC3E}">
        <p14:creationId xmlns:p14="http://schemas.microsoft.com/office/powerpoint/2010/main" val="2791789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401" y="122891"/>
            <a:ext cx="10534399" cy="723691"/>
          </a:xfrm>
        </p:spPr>
        <p:txBody>
          <a:bodyPr>
            <a:normAutofit/>
          </a:bodyPr>
          <a:lstStyle/>
          <a:p>
            <a:r>
              <a:rPr lang="en-US" b="1" dirty="0" smtClean="0"/>
              <a:t>Device to Gateway Model (CO-3)</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22</a:t>
            </a:fld>
            <a:endParaRPr lang="en-US"/>
          </a:p>
        </p:txBody>
      </p:sp>
      <p:sp>
        <p:nvSpPr>
          <p:cNvPr id="6" name="Rectangle 5"/>
          <p:cNvSpPr/>
          <p:nvPr/>
        </p:nvSpPr>
        <p:spPr>
          <a:xfrm>
            <a:off x="0" y="1176613"/>
            <a:ext cx="12192000" cy="2092881"/>
          </a:xfrm>
          <a:prstGeom prst="rect">
            <a:avLst/>
          </a:prstGeom>
        </p:spPr>
        <p:txBody>
          <a:bodyPr wrap="square">
            <a:spAutoFit/>
          </a:bodyPr>
          <a:lstStyle/>
          <a:p>
            <a:r>
              <a:rPr lang="en-US" sz="2000" b="1" dirty="0"/>
              <a:t>The Need For </a:t>
            </a:r>
            <a:r>
              <a:rPr lang="en-US" sz="2000" b="1" dirty="0" err="1"/>
              <a:t>IoT</a:t>
            </a:r>
            <a:r>
              <a:rPr lang="en-US" sz="2000" b="1" dirty="0"/>
              <a:t> </a:t>
            </a:r>
            <a:r>
              <a:rPr lang="en-US" sz="2000" b="1" dirty="0" smtClean="0"/>
              <a:t>Gateway:</a:t>
            </a:r>
          </a:p>
          <a:p>
            <a:endParaRPr lang="en-US" sz="2000" b="1" dirty="0"/>
          </a:p>
          <a:p>
            <a:pPr algn="just"/>
            <a:r>
              <a:rPr lang="en-US" dirty="0"/>
              <a:t>Organizations commonly deploy an array of different </a:t>
            </a:r>
            <a:r>
              <a:rPr lang="en-US" dirty="0" err="1"/>
              <a:t>IoT</a:t>
            </a:r>
            <a:r>
              <a:rPr lang="en-US" dirty="0"/>
              <a:t> devices, which can make it difficult to monitor and manage these devices. An </a:t>
            </a:r>
            <a:r>
              <a:rPr lang="en-US" dirty="0" err="1"/>
              <a:t>IoT</a:t>
            </a:r>
            <a:r>
              <a:rPr lang="en-US" dirty="0"/>
              <a:t> gateway is a centralized hub that connects </a:t>
            </a:r>
            <a:r>
              <a:rPr lang="en-US" dirty="0" err="1"/>
              <a:t>IoT</a:t>
            </a:r>
            <a:r>
              <a:rPr lang="en-US" dirty="0"/>
              <a:t> devices and sensors to cloud-based computing and data processing.</a:t>
            </a:r>
          </a:p>
          <a:p>
            <a:pPr algn="just"/>
            <a:r>
              <a:rPr lang="en-US" dirty="0" smtClean="0"/>
              <a:t>Modern </a:t>
            </a:r>
            <a:r>
              <a:rPr lang="en-US" dirty="0" err="1"/>
              <a:t>IoT</a:t>
            </a:r>
            <a:r>
              <a:rPr lang="en-US" dirty="0"/>
              <a:t> gateways often allow bidirectional data flow between the cloud and </a:t>
            </a:r>
            <a:r>
              <a:rPr lang="en-US" dirty="0" err="1"/>
              <a:t>IoT</a:t>
            </a:r>
            <a:r>
              <a:rPr lang="en-US" dirty="0"/>
              <a:t> devices. This allows </a:t>
            </a:r>
            <a:r>
              <a:rPr lang="en-US" dirty="0" err="1"/>
              <a:t>IoT</a:t>
            </a:r>
            <a:r>
              <a:rPr lang="en-US" dirty="0"/>
              <a:t> sensor data to be uploaded for processing and commands to be sent from cloud-based applications to </a:t>
            </a:r>
            <a:r>
              <a:rPr lang="en-US" dirty="0" err="1"/>
              <a:t>IoT</a:t>
            </a:r>
            <a:r>
              <a:rPr lang="en-US" dirty="0"/>
              <a:t> devices.</a:t>
            </a:r>
          </a:p>
        </p:txBody>
      </p:sp>
      <p:sp>
        <p:nvSpPr>
          <p:cNvPr id="7" name="Rectangle 6"/>
          <p:cNvSpPr/>
          <p:nvPr/>
        </p:nvSpPr>
        <p:spPr>
          <a:xfrm>
            <a:off x="0" y="3345365"/>
            <a:ext cx="12192000" cy="2585323"/>
          </a:xfrm>
          <a:prstGeom prst="rect">
            <a:avLst/>
          </a:prstGeom>
        </p:spPr>
        <p:txBody>
          <a:bodyPr wrap="square">
            <a:spAutoFit/>
          </a:bodyPr>
          <a:lstStyle/>
          <a:p>
            <a:r>
              <a:rPr lang="en-US" b="1" dirty="0"/>
              <a:t>How Does An </a:t>
            </a:r>
            <a:r>
              <a:rPr lang="en-US" b="1" dirty="0" err="1"/>
              <a:t>IoT</a:t>
            </a:r>
            <a:r>
              <a:rPr lang="en-US" b="1" dirty="0"/>
              <a:t> Gateway </a:t>
            </a:r>
            <a:r>
              <a:rPr lang="en-US" b="1" dirty="0" smtClean="0"/>
              <a:t>Work:</a:t>
            </a:r>
          </a:p>
          <a:p>
            <a:endParaRPr lang="en-US" dirty="0"/>
          </a:p>
          <a:p>
            <a:r>
              <a:rPr lang="en-US" dirty="0" err="1"/>
              <a:t>IoT</a:t>
            </a:r>
            <a:r>
              <a:rPr lang="en-US" dirty="0"/>
              <a:t> gateways are designed to simplify and streamline </a:t>
            </a:r>
            <a:r>
              <a:rPr lang="en-US" dirty="0" err="1"/>
              <a:t>IoT</a:t>
            </a:r>
            <a:r>
              <a:rPr lang="en-US" dirty="0"/>
              <a:t> device communications and management. Some common functions of </a:t>
            </a:r>
            <a:r>
              <a:rPr lang="en-US" dirty="0" err="1"/>
              <a:t>IoT</a:t>
            </a:r>
            <a:r>
              <a:rPr lang="en-US" dirty="0"/>
              <a:t> devices include:</a:t>
            </a:r>
          </a:p>
          <a:p>
            <a:endParaRPr lang="en-US" dirty="0"/>
          </a:p>
          <a:p>
            <a:r>
              <a:rPr lang="en-US" dirty="0" smtClean="0"/>
              <a:t>1. Inter</a:t>
            </a:r>
            <a:r>
              <a:rPr lang="en-US" dirty="0"/>
              <a:t>-Device </a:t>
            </a:r>
            <a:r>
              <a:rPr lang="en-US" dirty="0" smtClean="0"/>
              <a:t>Communications</a:t>
            </a:r>
          </a:p>
          <a:p>
            <a:r>
              <a:rPr lang="en-US" dirty="0" smtClean="0"/>
              <a:t>2. Device</a:t>
            </a:r>
            <a:r>
              <a:rPr lang="en-US" dirty="0"/>
              <a:t>-to-Cloud </a:t>
            </a:r>
            <a:r>
              <a:rPr lang="en-US" dirty="0" smtClean="0"/>
              <a:t>Communications</a:t>
            </a:r>
          </a:p>
          <a:p>
            <a:r>
              <a:rPr lang="en-US" dirty="0" smtClean="0"/>
              <a:t>3. Data Preprocessing</a:t>
            </a:r>
          </a:p>
          <a:p>
            <a:r>
              <a:rPr lang="en-US" dirty="0" smtClean="0"/>
              <a:t>4. </a:t>
            </a:r>
            <a:r>
              <a:rPr lang="en-US" dirty="0" err="1" smtClean="0"/>
              <a:t>IoT</a:t>
            </a:r>
            <a:r>
              <a:rPr lang="en-US" dirty="0" smtClean="0"/>
              <a:t> </a:t>
            </a:r>
            <a:r>
              <a:rPr lang="en-US" dirty="0"/>
              <a:t>Device </a:t>
            </a:r>
            <a:r>
              <a:rPr lang="en-US" dirty="0" smtClean="0"/>
              <a:t>Security</a:t>
            </a:r>
            <a:endParaRPr lang="en-US" dirty="0"/>
          </a:p>
        </p:txBody>
      </p:sp>
    </p:spTree>
    <p:extLst>
      <p:ext uri="{BB962C8B-B14F-4D97-AF65-F5344CB8AC3E}">
        <p14:creationId xmlns:p14="http://schemas.microsoft.com/office/powerpoint/2010/main" val="915275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23</a:t>
            </a:fld>
            <a:endParaRPr lang="en-US"/>
          </a:p>
        </p:txBody>
      </p:sp>
      <p:pic>
        <p:nvPicPr>
          <p:cNvPr id="5" name="Picture 4"/>
          <p:cNvPicPr>
            <a:picLocks noChangeAspect="1"/>
          </p:cNvPicPr>
          <p:nvPr/>
        </p:nvPicPr>
        <p:blipFill>
          <a:blip r:embed="rId2"/>
          <a:stretch>
            <a:fillRect/>
          </a:stretch>
        </p:blipFill>
        <p:spPr>
          <a:xfrm>
            <a:off x="792087" y="259437"/>
            <a:ext cx="10979969" cy="5803185"/>
          </a:xfrm>
          <a:prstGeom prst="rect">
            <a:avLst/>
          </a:prstGeom>
        </p:spPr>
      </p:pic>
    </p:spTree>
    <p:extLst>
      <p:ext uri="{BB962C8B-B14F-4D97-AF65-F5344CB8AC3E}">
        <p14:creationId xmlns:p14="http://schemas.microsoft.com/office/powerpoint/2010/main" val="4084760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24</a:t>
            </a:fld>
            <a:endParaRPr lang="en-US"/>
          </a:p>
        </p:txBody>
      </p:sp>
      <p:sp>
        <p:nvSpPr>
          <p:cNvPr id="5" name="Rectangle 4"/>
          <p:cNvSpPr/>
          <p:nvPr/>
        </p:nvSpPr>
        <p:spPr>
          <a:xfrm>
            <a:off x="0" y="474345"/>
            <a:ext cx="11731087" cy="5970864"/>
          </a:xfrm>
          <a:prstGeom prst="rect">
            <a:avLst/>
          </a:prstGeom>
        </p:spPr>
        <p:txBody>
          <a:bodyPr wrap="square">
            <a:spAutoFit/>
          </a:bodyPr>
          <a:lstStyle/>
          <a:p>
            <a:r>
              <a:rPr lang="en-US" sz="2800" b="1" dirty="0" smtClean="0"/>
              <a:t>              </a:t>
            </a:r>
            <a:r>
              <a:rPr lang="en-US" sz="2800" b="1" dirty="0" err="1" smtClean="0"/>
              <a:t>IoT</a:t>
            </a:r>
            <a:r>
              <a:rPr lang="en-US" sz="2800" b="1" dirty="0" smtClean="0"/>
              <a:t> </a:t>
            </a:r>
            <a:r>
              <a:rPr lang="en-US" sz="2800" b="1" dirty="0"/>
              <a:t>Gateways In The </a:t>
            </a:r>
            <a:r>
              <a:rPr lang="en-US" sz="2800" b="1" dirty="0" err="1"/>
              <a:t>IoT</a:t>
            </a:r>
            <a:r>
              <a:rPr lang="en-US" sz="2800" b="1" dirty="0"/>
              <a:t> </a:t>
            </a:r>
            <a:r>
              <a:rPr lang="en-US" sz="2800" b="1" dirty="0" smtClean="0"/>
              <a:t>Architecture (CO-4)</a:t>
            </a:r>
          </a:p>
          <a:p>
            <a:endParaRPr lang="en-US" b="1" dirty="0"/>
          </a:p>
          <a:p>
            <a:pPr algn="just"/>
            <a:r>
              <a:rPr lang="en-US" sz="2400" dirty="0" err="1"/>
              <a:t>IoT</a:t>
            </a:r>
            <a:r>
              <a:rPr lang="en-US" sz="2400" dirty="0"/>
              <a:t> infrastructure can be divided into four architectural layers. These include:</a:t>
            </a:r>
          </a:p>
          <a:p>
            <a:pPr algn="just"/>
            <a:endParaRPr lang="en-US" sz="2400" dirty="0"/>
          </a:p>
          <a:p>
            <a:pPr algn="just"/>
            <a:r>
              <a:rPr lang="en-US" sz="2400" dirty="0" smtClean="0"/>
              <a:t>1. Sensor </a:t>
            </a:r>
            <a:r>
              <a:rPr lang="en-US" sz="2400" dirty="0"/>
              <a:t>Layer: At the sensor layer, devices collect data for future processing. </a:t>
            </a:r>
            <a:r>
              <a:rPr lang="en-US" sz="2400" dirty="0" err="1"/>
              <a:t>IoT</a:t>
            </a:r>
            <a:r>
              <a:rPr lang="en-US" sz="2400" dirty="0"/>
              <a:t> devices operate at this layer.</a:t>
            </a:r>
          </a:p>
          <a:p>
            <a:pPr algn="just"/>
            <a:r>
              <a:rPr lang="en-US" sz="2400" dirty="0" smtClean="0"/>
              <a:t>2. Network </a:t>
            </a:r>
            <a:r>
              <a:rPr lang="en-US" sz="2400" dirty="0"/>
              <a:t>or Data Acquisition Layer: At this layer, data is aggregated from multiple sources and securely transmitted to processing systems. Data acquisition systems (DAS) are responsible for aggregating and converting data to a desired format. </a:t>
            </a:r>
            <a:r>
              <a:rPr lang="en-US" sz="2400" dirty="0" err="1"/>
              <a:t>IoT</a:t>
            </a:r>
            <a:r>
              <a:rPr lang="en-US" sz="2400" dirty="0"/>
              <a:t> gateways operate at this level to provide secure connectivity between </a:t>
            </a:r>
            <a:r>
              <a:rPr lang="en-US" sz="2400" dirty="0" err="1"/>
              <a:t>IoT</a:t>
            </a:r>
            <a:r>
              <a:rPr lang="en-US" sz="2400" dirty="0"/>
              <a:t> devices and processing infrastructure.</a:t>
            </a:r>
          </a:p>
          <a:p>
            <a:pPr algn="just"/>
            <a:r>
              <a:rPr lang="en-US" sz="2400" dirty="0" smtClean="0"/>
              <a:t>3. Data </a:t>
            </a:r>
            <a:r>
              <a:rPr lang="en-US" sz="2400" dirty="0"/>
              <a:t>Pre-processing Layer: At this layer, </a:t>
            </a:r>
            <a:r>
              <a:rPr lang="en-US" sz="2400" dirty="0" err="1"/>
              <a:t>IoT</a:t>
            </a:r>
            <a:r>
              <a:rPr lang="en-US" sz="2400" dirty="0"/>
              <a:t> sensor data undergoes pre-processing and basic data analytics to reduce data volume before it is transmitted on to cloud-based infrastructure. </a:t>
            </a:r>
            <a:r>
              <a:rPr lang="en-US" sz="2400" dirty="0" err="1"/>
              <a:t>IoT</a:t>
            </a:r>
            <a:r>
              <a:rPr lang="en-US" sz="2400" dirty="0"/>
              <a:t> edge devices operate at this layer.</a:t>
            </a:r>
          </a:p>
          <a:p>
            <a:pPr algn="just"/>
            <a:r>
              <a:rPr lang="en-US" sz="2400" dirty="0" smtClean="0"/>
              <a:t>4. Cloud </a:t>
            </a:r>
            <a:r>
              <a:rPr lang="en-US" sz="2400" dirty="0"/>
              <a:t>Analysis or Application Layer: Cloud-based infrastructure performs in-depth data analytics and provides applications and users with access to data and analytic results. Data storage or warehousing may also occur at this layer.</a:t>
            </a:r>
          </a:p>
        </p:txBody>
      </p:sp>
    </p:spTree>
    <p:extLst>
      <p:ext uri="{BB962C8B-B14F-4D97-AF65-F5344CB8AC3E}">
        <p14:creationId xmlns:p14="http://schemas.microsoft.com/office/powerpoint/2010/main" val="2136783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25</a:t>
            </a:fld>
            <a:endParaRPr lang="en-US"/>
          </a:p>
        </p:txBody>
      </p:sp>
      <p:pic>
        <p:nvPicPr>
          <p:cNvPr id="5" name="Picture 4"/>
          <p:cNvPicPr>
            <a:picLocks noChangeAspect="1"/>
          </p:cNvPicPr>
          <p:nvPr/>
        </p:nvPicPr>
        <p:blipFill>
          <a:blip r:embed="rId2"/>
          <a:stretch>
            <a:fillRect/>
          </a:stretch>
        </p:blipFill>
        <p:spPr>
          <a:xfrm>
            <a:off x="204850" y="1215255"/>
            <a:ext cx="11772057" cy="4342149"/>
          </a:xfrm>
          <a:prstGeom prst="rect">
            <a:avLst/>
          </a:prstGeom>
        </p:spPr>
      </p:pic>
    </p:spTree>
    <p:extLst>
      <p:ext uri="{BB962C8B-B14F-4D97-AF65-F5344CB8AC3E}">
        <p14:creationId xmlns:p14="http://schemas.microsoft.com/office/powerpoint/2010/main" val="3612917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26</a:t>
            </a:fld>
            <a:endParaRPr lang="en-US"/>
          </a:p>
        </p:txBody>
      </p:sp>
      <p:sp>
        <p:nvSpPr>
          <p:cNvPr id="5" name="Rectangle 4"/>
          <p:cNvSpPr/>
          <p:nvPr/>
        </p:nvSpPr>
        <p:spPr>
          <a:xfrm>
            <a:off x="0" y="969472"/>
            <a:ext cx="12192000" cy="4462760"/>
          </a:xfrm>
          <a:prstGeom prst="rect">
            <a:avLst/>
          </a:prstGeom>
        </p:spPr>
        <p:txBody>
          <a:bodyPr wrap="square">
            <a:spAutoFit/>
          </a:bodyPr>
          <a:lstStyle/>
          <a:p>
            <a:pPr algn="just"/>
            <a:endParaRPr lang="en-US" sz="2400" dirty="0"/>
          </a:p>
          <a:p>
            <a:pPr algn="just"/>
            <a:r>
              <a:rPr lang="en-US" sz="2000" dirty="0" err="1"/>
              <a:t>IoT</a:t>
            </a:r>
            <a:r>
              <a:rPr lang="en-US" sz="2000" dirty="0"/>
              <a:t> gateways are an example of an intelligent </a:t>
            </a:r>
            <a:r>
              <a:rPr lang="en-US" sz="2000" dirty="0" err="1"/>
              <a:t>IoT</a:t>
            </a:r>
            <a:r>
              <a:rPr lang="en-US" sz="2000" dirty="0"/>
              <a:t> device deployed at the network edge. These devices can provide both benefits and downsides for </a:t>
            </a:r>
            <a:r>
              <a:rPr lang="en-US" sz="2000" dirty="0" err="1"/>
              <a:t>IoT</a:t>
            </a:r>
            <a:r>
              <a:rPr lang="en-US" sz="2000" dirty="0"/>
              <a:t> security, including:</a:t>
            </a:r>
          </a:p>
          <a:p>
            <a:pPr algn="just"/>
            <a:endParaRPr lang="en-US" sz="2000" dirty="0"/>
          </a:p>
          <a:p>
            <a:pPr algn="just"/>
            <a:r>
              <a:rPr lang="en-US" sz="2000" dirty="0" smtClean="0"/>
              <a:t>1. Data </a:t>
            </a:r>
            <a:r>
              <a:rPr lang="en-US" sz="2000" dirty="0"/>
              <a:t>Minimization: </a:t>
            </a:r>
            <a:r>
              <a:rPr lang="en-US" sz="2000" dirty="0" err="1"/>
              <a:t>IoT</a:t>
            </a:r>
            <a:r>
              <a:rPr lang="en-US" sz="2000" dirty="0"/>
              <a:t> gateways are responsible for filtering data produced by </a:t>
            </a:r>
            <a:r>
              <a:rPr lang="en-US" sz="2000" dirty="0" err="1"/>
              <a:t>IoT</a:t>
            </a:r>
            <a:r>
              <a:rPr lang="en-US" sz="2000" dirty="0"/>
              <a:t> devices before sending it out over the Internet. This helps to reduce both the volume of data sent and the amount of sensitive information that may be leaked in network communications or via compromised cloud-based servers.</a:t>
            </a:r>
          </a:p>
          <a:p>
            <a:pPr algn="just"/>
            <a:r>
              <a:rPr lang="en-US" sz="2000" dirty="0" smtClean="0"/>
              <a:t>2. Decentralized </a:t>
            </a:r>
            <a:r>
              <a:rPr lang="en-US" sz="2000" dirty="0"/>
              <a:t>Infrastructure: </a:t>
            </a:r>
            <a:r>
              <a:rPr lang="en-US" sz="2000" dirty="0" err="1"/>
              <a:t>IoT</a:t>
            </a:r>
            <a:r>
              <a:rPr lang="en-US" sz="2000" dirty="0"/>
              <a:t> gateways have limited data processing capabilities, which have benefits and drawbacks for security. Distributed data processing via edge computing helps to improve resiliency and data minimization; however, a distributed architecture may be more difficult to secure because it cannot be protected by perimeter-based defenses.</a:t>
            </a:r>
          </a:p>
          <a:p>
            <a:pPr algn="just"/>
            <a:r>
              <a:rPr lang="en-US" sz="2000" dirty="0" smtClean="0"/>
              <a:t>3. Edge</a:t>
            </a:r>
            <a:r>
              <a:rPr lang="en-US" sz="2000" dirty="0"/>
              <a:t>-Based Security: </a:t>
            </a:r>
            <a:r>
              <a:rPr lang="en-US" sz="2000" dirty="0" err="1"/>
              <a:t>IoT</a:t>
            </a:r>
            <a:r>
              <a:rPr lang="en-US" sz="2000" dirty="0"/>
              <a:t> gateways can incorporate integrated security functionality that sits between </a:t>
            </a:r>
            <a:r>
              <a:rPr lang="en-US" sz="2000" dirty="0" err="1"/>
              <a:t>IoT</a:t>
            </a:r>
            <a:r>
              <a:rPr lang="en-US" sz="2000" dirty="0"/>
              <a:t> devices and the public Internet. This can help to protect an organization’s </a:t>
            </a:r>
            <a:r>
              <a:rPr lang="en-US" sz="2000" dirty="0" err="1"/>
              <a:t>IoT</a:t>
            </a:r>
            <a:r>
              <a:rPr lang="en-US" sz="2000" dirty="0"/>
              <a:t> devices and the sensitive data that they collect against cyber threats because the </a:t>
            </a:r>
            <a:r>
              <a:rPr lang="en-US" sz="2000" dirty="0" err="1"/>
              <a:t>IoT</a:t>
            </a:r>
            <a:r>
              <a:rPr lang="en-US" sz="2000" dirty="0"/>
              <a:t> helps to close the security gaps that are common in </a:t>
            </a:r>
            <a:r>
              <a:rPr lang="en-US" sz="2000" dirty="0" err="1"/>
              <a:t>IoT</a:t>
            </a:r>
            <a:r>
              <a:rPr lang="en-US" sz="2000" dirty="0"/>
              <a:t> devices</a:t>
            </a:r>
            <a:r>
              <a:rPr lang="en-US" dirty="0"/>
              <a:t>.</a:t>
            </a:r>
          </a:p>
        </p:txBody>
      </p:sp>
      <p:sp>
        <p:nvSpPr>
          <p:cNvPr id="6" name="TextBox 5"/>
          <p:cNvSpPr txBox="1"/>
          <p:nvPr/>
        </p:nvSpPr>
        <p:spPr>
          <a:xfrm>
            <a:off x="1365669" y="423291"/>
            <a:ext cx="3864839" cy="523220"/>
          </a:xfrm>
          <a:prstGeom prst="rect">
            <a:avLst/>
          </a:prstGeom>
          <a:noFill/>
        </p:spPr>
        <p:txBody>
          <a:bodyPr wrap="square" rtlCol="0">
            <a:spAutoFit/>
          </a:bodyPr>
          <a:lstStyle/>
          <a:p>
            <a:r>
              <a:rPr lang="en-US" sz="2800" b="1" dirty="0" err="1" smtClean="0"/>
              <a:t>IoT</a:t>
            </a:r>
            <a:r>
              <a:rPr lang="en-US" sz="2800" b="1" dirty="0" smtClean="0"/>
              <a:t> Edge Security (CO-4)</a:t>
            </a:r>
            <a:endParaRPr lang="en-US" sz="2800" b="1" dirty="0"/>
          </a:p>
        </p:txBody>
      </p:sp>
    </p:spTree>
    <p:extLst>
      <p:ext uri="{BB962C8B-B14F-4D97-AF65-F5344CB8AC3E}">
        <p14:creationId xmlns:p14="http://schemas.microsoft.com/office/powerpoint/2010/main" val="1857986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27</a:t>
            </a:fld>
            <a:endParaRPr lang="en-US"/>
          </a:p>
        </p:txBody>
      </p:sp>
      <p:pic>
        <p:nvPicPr>
          <p:cNvPr id="5" name="Picture 4"/>
          <p:cNvPicPr>
            <a:picLocks noChangeAspect="1"/>
          </p:cNvPicPr>
          <p:nvPr/>
        </p:nvPicPr>
        <p:blipFill>
          <a:blip r:embed="rId2"/>
          <a:stretch>
            <a:fillRect/>
          </a:stretch>
        </p:blipFill>
        <p:spPr>
          <a:xfrm>
            <a:off x="792087" y="136545"/>
            <a:ext cx="10952657" cy="6335713"/>
          </a:xfrm>
          <a:prstGeom prst="rect">
            <a:avLst/>
          </a:prstGeom>
        </p:spPr>
      </p:pic>
    </p:spTree>
    <p:extLst>
      <p:ext uri="{BB962C8B-B14F-4D97-AF65-F5344CB8AC3E}">
        <p14:creationId xmlns:p14="http://schemas.microsoft.com/office/powerpoint/2010/main" val="2501209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28</a:t>
            </a:fld>
            <a:endParaRPr lang="en-US"/>
          </a:p>
        </p:txBody>
      </p:sp>
      <p:pic>
        <p:nvPicPr>
          <p:cNvPr id="5" name="Picture 4"/>
          <p:cNvPicPr>
            <a:picLocks noChangeAspect="1"/>
          </p:cNvPicPr>
          <p:nvPr/>
        </p:nvPicPr>
        <p:blipFill>
          <a:blip r:embed="rId2"/>
          <a:stretch>
            <a:fillRect/>
          </a:stretch>
        </p:blipFill>
        <p:spPr>
          <a:xfrm>
            <a:off x="914997" y="70968"/>
            <a:ext cx="10802433" cy="6237435"/>
          </a:xfrm>
          <a:prstGeom prst="rect">
            <a:avLst/>
          </a:prstGeom>
        </p:spPr>
      </p:pic>
    </p:spTree>
    <p:extLst>
      <p:ext uri="{BB962C8B-B14F-4D97-AF65-F5344CB8AC3E}">
        <p14:creationId xmlns:p14="http://schemas.microsoft.com/office/powerpoint/2010/main" val="1465496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29</a:t>
            </a:fld>
            <a:endParaRPr lang="en-US"/>
          </a:p>
        </p:txBody>
      </p:sp>
      <p:pic>
        <p:nvPicPr>
          <p:cNvPr id="5" name="Picture 4"/>
          <p:cNvPicPr>
            <a:picLocks noChangeAspect="1"/>
          </p:cNvPicPr>
          <p:nvPr/>
        </p:nvPicPr>
        <p:blipFill>
          <a:blip r:embed="rId2"/>
          <a:stretch>
            <a:fillRect/>
          </a:stretch>
        </p:blipFill>
        <p:spPr>
          <a:xfrm>
            <a:off x="805745" y="0"/>
            <a:ext cx="10993625" cy="6444950"/>
          </a:xfrm>
          <a:prstGeom prst="rect">
            <a:avLst/>
          </a:prstGeom>
        </p:spPr>
      </p:pic>
    </p:spTree>
    <p:extLst>
      <p:ext uri="{BB962C8B-B14F-4D97-AF65-F5344CB8AC3E}">
        <p14:creationId xmlns:p14="http://schemas.microsoft.com/office/powerpoint/2010/main" val="1992934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09253" y="1119673"/>
            <a:ext cx="11731088" cy="4893647"/>
          </a:xfrm>
          <a:prstGeom prst="rect">
            <a:avLst/>
          </a:prstGeom>
        </p:spPr>
        <p:txBody>
          <a:bodyPr wrap="square">
            <a:spAutoFit/>
          </a:bodyPr>
          <a:lstStyle/>
          <a:p>
            <a:pPr algn="ctr"/>
            <a:r>
              <a:rPr lang="en-US" sz="2400" b="1" dirty="0" smtClean="0"/>
              <a:t>Communication </a:t>
            </a:r>
            <a:r>
              <a:rPr lang="en-US" sz="2400" b="1" dirty="0"/>
              <a:t>Models in </a:t>
            </a:r>
            <a:r>
              <a:rPr lang="en-US" sz="2400" b="1" dirty="0" err="1" smtClean="0"/>
              <a:t>IoT</a:t>
            </a:r>
            <a:r>
              <a:rPr lang="en-US" sz="2400" b="1" dirty="0" smtClean="0"/>
              <a:t> (CO-3)</a:t>
            </a:r>
            <a:endParaRPr lang="en-US" sz="2400" b="1" dirty="0"/>
          </a:p>
          <a:p>
            <a:pPr algn="just"/>
            <a:endParaRPr lang="en-US" sz="2400" dirty="0" smtClean="0"/>
          </a:p>
          <a:p>
            <a:pPr algn="just"/>
            <a:r>
              <a:rPr lang="en-US" sz="2400" dirty="0" smtClean="0"/>
              <a:t>The </a:t>
            </a:r>
            <a:r>
              <a:rPr lang="en-US" sz="2400" dirty="0"/>
              <a:t>4 main types of </a:t>
            </a:r>
            <a:r>
              <a:rPr lang="en-US" sz="2400" dirty="0" err="1"/>
              <a:t>IoT</a:t>
            </a:r>
            <a:r>
              <a:rPr lang="en-US" sz="2400" dirty="0"/>
              <a:t> communication models are</a:t>
            </a:r>
            <a:r>
              <a:rPr lang="en-US" sz="2400" dirty="0" smtClean="0"/>
              <a:t>:</a:t>
            </a:r>
          </a:p>
          <a:p>
            <a:pPr algn="just"/>
            <a:endParaRPr lang="en-US" sz="2400" dirty="0"/>
          </a:p>
          <a:p>
            <a:pPr algn="just"/>
            <a:r>
              <a:rPr lang="en-US" sz="2400" dirty="0" smtClean="0"/>
              <a:t>1. Request </a:t>
            </a:r>
            <a:r>
              <a:rPr lang="en-US" sz="2400" dirty="0"/>
              <a:t>&amp; Response Model ↔ Client-Server Architecture:</a:t>
            </a:r>
          </a:p>
          <a:p>
            <a:pPr algn="just"/>
            <a:r>
              <a:rPr lang="en-US" sz="2400" dirty="0"/>
              <a:t>Here, the client needs to put a request, which gets converted to an encoded format on the route and reaches the server to gather information. The data gathered is not preserved between each unconstrained request. On receiving a request, the server downloads necessary data from the site and gets ready to respond. After preparing, the client receives the data and eventually can see the response.</a:t>
            </a:r>
          </a:p>
          <a:p>
            <a:pPr algn="just"/>
            <a:endParaRPr lang="en-US" sz="2400" dirty="0"/>
          </a:p>
          <a:p>
            <a:pPr algn="just"/>
            <a:r>
              <a:rPr lang="en-US" sz="2400" dirty="0"/>
              <a:t>Example: Sending a spreadsheet to the printer — the spreadsheet program is the client.</a:t>
            </a:r>
          </a:p>
          <a:p>
            <a:pPr algn="just"/>
            <a:endParaRPr lang="en-US" sz="2400" dirty="0"/>
          </a:p>
        </p:txBody>
      </p:sp>
    </p:spTree>
    <p:extLst>
      <p:ext uri="{BB962C8B-B14F-4D97-AF65-F5344CB8AC3E}">
        <p14:creationId xmlns:p14="http://schemas.microsoft.com/office/powerpoint/2010/main" val="2212563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402" y="218473"/>
            <a:ext cx="9819152" cy="669073"/>
          </a:xfrm>
        </p:spPr>
        <p:txBody>
          <a:bodyPr>
            <a:normAutofit fontScale="90000"/>
          </a:bodyPr>
          <a:lstStyle/>
          <a:p>
            <a:r>
              <a:rPr lang="en-US" b="1" dirty="0" smtClean="0"/>
              <a:t>Back-End Data Sharing Model (CO-3)</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30</a:t>
            </a:fld>
            <a:endParaRPr lang="en-US"/>
          </a:p>
        </p:txBody>
      </p:sp>
      <p:pic>
        <p:nvPicPr>
          <p:cNvPr id="6" name="Picture 5"/>
          <p:cNvPicPr>
            <a:picLocks noChangeAspect="1"/>
          </p:cNvPicPr>
          <p:nvPr/>
        </p:nvPicPr>
        <p:blipFill>
          <a:blip r:embed="rId2"/>
          <a:stretch>
            <a:fillRect/>
          </a:stretch>
        </p:blipFill>
        <p:spPr>
          <a:xfrm>
            <a:off x="805744" y="887547"/>
            <a:ext cx="10925342" cy="5434512"/>
          </a:xfrm>
          <a:prstGeom prst="rect">
            <a:avLst/>
          </a:prstGeom>
        </p:spPr>
      </p:pic>
    </p:spTree>
    <p:extLst>
      <p:ext uri="{BB962C8B-B14F-4D97-AF65-F5344CB8AC3E}">
        <p14:creationId xmlns:p14="http://schemas.microsoft.com/office/powerpoint/2010/main" val="1080438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31</a:t>
            </a:fld>
            <a:endParaRPr lang="en-US"/>
          </a:p>
        </p:txBody>
      </p:sp>
      <p:sp>
        <p:nvSpPr>
          <p:cNvPr id="5" name="Rectangle 4"/>
          <p:cNvSpPr/>
          <p:nvPr/>
        </p:nvSpPr>
        <p:spPr>
          <a:xfrm>
            <a:off x="0" y="1256219"/>
            <a:ext cx="12017876" cy="3108544"/>
          </a:xfrm>
          <a:prstGeom prst="rect">
            <a:avLst/>
          </a:prstGeom>
        </p:spPr>
        <p:txBody>
          <a:bodyPr wrap="square">
            <a:spAutoFit/>
          </a:bodyPr>
          <a:lstStyle/>
          <a:p>
            <a:pPr algn="just"/>
            <a:r>
              <a:rPr lang="en-US" sz="2800" dirty="0"/>
              <a:t>The back-end data-sharing model refers to a communication architecture that enables users to export and </a:t>
            </a:r>
            <a:r>
              <a:rPr lang="en-US" sz="2800" dirty="0" smtClean="0"/>
              <a:t>analyze </a:t>
            </a:r>
            <a:r>
              <a:rPr lang="en-US" sz="2800" dirty="0"/>
              <a:t>smart object data from a cloud service in combination with data from other sources. This architecture supports “the (user’s) desire for granting access to the uploaded sensor data to third parties”. This approach is an extension of the single device-to-cloud communication model, which can lead to data silos where “</a:t>
            </a:r>
            <a:r>
              <a:rPr lang="en-US" sz="2800" dirty="0" err="1"/>
              <a:t>IoT</a:t>
            </a:r>
            <a:r>
              <a:rPr lang="en-US" sz="2800" dirty="0"/>
              <a:t> devices upload data only to a single application service provider’’.</a:t>
            </a:r>
          </a:p>
        </p:txBody>
      </p:sp>
    </p:spTree>
    <p:extLst>
      <p:ext uri="{BB962C8B-B14F-4D97-AF65-F5344CB8AC3E}">
        <p14:creationId xmlns:p14="http://schemas.microsoft.com/office/powerpoint/2010/main" val="1211125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32</a:t>
            </a:fld>
            <a:endParaRPr lang="en-US"/>
          </a:p>
        </p:txBody>
      </p:sp>
      <p:pic>
        <p:nvPicPr>
          <p:cNvPr id="5" name="Picture 4"/>
          <p:cNvPicPr>
            <a:picLocks noChangeAspect="1"/>
          </p:cNvPicPr>
          <p:nvPr/>
        </p:nvPicPr>
        <p:blipFill>
          <a:blip r:embed="rId2"/>
          <a:stretch>
            <a:fillRect/>
          </a:stretch>
        </p:blipFill>
        <p:spPr>
          <a:xfrm>
            <a:off x="764774" y="832928"/>
            <a:ext cx="10802433" cy="5161472"/>
          </a:xfrm>
          <a:prstGeom prst="rect">
            <a:avLst/>
          </a:prstGeom>
        </p:spPr>
      </p:pic>
    </p:spTree>
    <p:extLst>
      <p:ext uri="{BB962C8B-B14F-4D97-AF65-F5344CB8AC3E}">
        <p14:creationId xmlns:p14="http://schemas.microsoft.com/office/powerpoint/2010/main" val="3673480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33</a:t>
            </a:fld>
            <a:endParaRPr lang="en-US"/>
          </a:p>
        </p:txBody>
      </p:sp>
      <p:pic>
        <p:nvPicPr>
          <p:cNvPr id="5" name="Picture 4"/>
          <p:cNvPicPr>
            <a:picLocks noChangeAspect="1"/>
          </p:cNvPicPr>
          <p:nvPr/>
        </p:nvPicPr>
        <p:blipFill>
          <a:blip r:embed="rId2"/>
          <a:stretch>
            <a:fillRect/>
          </a:stretch>
        </p:blipFill>
        <p:spPr>
          <a:xfrm>
            <a:off x="764775" y="136545"/>
            <a:ext cx="11007282" cy="6240131"/>
          </a:xfrm>
          <a:prstGeom prst="rect">
            <a:avLst/>
          </a:prstGeom>
        </p:spPr>
      </p:pic>
    </p:spTree>
    <p:extLst>
      <p:ext uri="{BB962C8B-B14F-4D97-AF65-F5344CB8AC3E}">
        <p14:creationId xmlns:p14="http://schemas.microsoft.com/office/powerpoint/2010/main" val="3097670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34</a:t>
            </a:fld>
            <a:endParaRPr lang="en-US"/>
          </a:p>
        </p:txBody>
      </p:sp>
      <p:pic>
        <p:nvPicPr>
          <p:cNvPr id="3" name="Picture 2"/>
          <p:cNvPicPr>
            <a:picLocks noChangeAspect="1"/>
          </p:cNvPicPr>
          <p:nvPr/>
        </p:nvPicPr>
        <p:blipFill>
          <a:blip r:embed="rId2"/>
          <a:stretch>
            <a:fillRect/>
          </a:stretch>
        </p:blipFill>
        <p:spPr>
          <a:xfrm>
            <a:off x="874027" y="341364"/>
            <a:ext cx="10911687" cy="6122935"/>
          </a:xfrm>
          <a:prstGeom prst="rect">
            <a:avLst/>
          </a:prstGeom>
        </p:spPr>
      </p:pic>
    </p:spTree>
    <p:extLst>
      <p:ext uri="{BB962C8B-B14F-4D97-AF65-F5344CB8AC3E}">
        <p14:creationId xmlns:p14="http://schemas.microsoft.com/office/powerpoint/2010/main" val="1846718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35</a:t>
            </a:fld>
            <a:endParaRPr lang="en-US"/>
          </a:p>
        </p:txBody>
      </p:sp>
      <p:sp>
        <p:nvSpPr>
          <p:cNvPr id="3" name="TextBox 2"/>
          <p:cNvSpPr txBox="1"/>
          <p:nvPr/>
        </p:nvSpPr>
        <p:spPr>
          <a:xfrm>
            <a:off x="1010594" y="163854"/>
            <a:ext cx="2540142" cy="707886"/>
          </a:xfrm>
          <a:prstGeom prst="rect">
            <a:avLst/>
          </a:prstGeom>
          <a:noFill/>
        </p:spPr>
        <p:txBody>
          <a:bodyPr wrap="square" rtlCol="0">
            <a:spAutoFit/>
          </a:bodyPr>
          <a:lstStyle/>
          <a:p>
            <a:r>
              <a:rPr lang="en-US" sz="4000" b="1" dirty="0" smtClean="0"/>
              <a:t>Summary </a:t>
            </a:r>
            <a:endParaRPr lang="en-US" sz="4000" b="1" dirty="0"/>
          </a:p>
        </p:txBody>
      </p:sp>
      <p:sp>
        <p:nvSpPr>
          <p:cNvPr id="4" name="Rectangle 3"/>
          <p:cNvSpPr/>
          <p:nvPr/>
        </p:nvSpPr>
        <p:spPr>
          <a:xfrm>
            <a:off x="0" y="1242953"/>
            <a:ext cx="12072504" cy="1569660"/>
          </a:xfrm>
          <a:prstGeom prst="rect">
            <a:avLst/>
          </a:prstGeom>
        </p:spPr>
        <p:txBody>
          <a:bodyPr wrap="square">
            <a:spAutoFit/>
          </a:bodyPr>
          <a:lstStyle/>
          <a:p>
            <a:pPr algn="just"/>
            <a:r>
              <a:rPr lang="en-US" sz="2400" dirty="0"/>
              <a:t>Four common communications models described by the Internet Architecture Board include: Device-to-Device, Device-to-Cloud, Device-to-Gateway, and Back-End Data-Sharing. These models highlight the flexibility in the ways that </a:t>
            </a:r>
            <a:r>
              <a:rPr lang="en-US" sz="2400" dirty="0" err="1"/>
              <a:t>IoT</a:t>
            </a:r>
            <a:r>
              <a:rPr lang="en-US" sz="2400" dirty="0"/>
              <a:t> devices can connect and provide value to the user.</a:t>
            </a:r>
          </a:p>
        </p:txBody>
      </p:sp>
      <p:sp>
        <p:nvSpPr>
          <p:cNvPr id="5" name="Rectangle 4"/>
          <p:cNvSpPr/>
          <p:nvPr/>
        </p:nvSpPr>
        <p:spPr>
          <a:xfrm>
            <a:off x="-54627" y="2789804"/>
            <a:ext cx="12031534" cy="2308324"/>
          </a:xfrm>
          <a:prstGeom prst="rect">
            <a:avLst/>
          </a:prstGeom>
        </p:spPr>
        <p:txBody>
          <a:bodyPr wrap="square">
            <a:spAutoFit/>
          </a:bodyPr>
          <a:lstStyle/>
          <a:p>
            <a:pPr algn="just"/>
            <a:r>
              <a:rPr lang="en-US" sz="2400" dirty="0"/>
              <a:t>It will be possible to innovate technology and increase the economy via effective </a:t>
            </a:r>
            <a:r>
              <a:rPr lang="en-US" sz="2400" dirty="0" err="1"/>
              <a:t>IoT</a:t>
            </a:r>
            <a:r>
              <a:rPr lang="en-US" sz="2400" dirty="0"/>
              <a:t> communication modules, </a:t>
            </a:r>
            <a:r>
              <a:rPr lang="en-US" sz="2400" dirty="0" err="1"/>
              <a:t>IoT</a:t>
            </a:r>
            <a:r>
              <a:rPr lang="en-US" sz="2400" dirty="0"/>
              <a:t> communication patterns, </a:t>
            </a:r>
            <a:r>
              <a:rPr lang="en-US" sz="2400" dirty="0" err="1"/>
              <a:t>IoT</a:t>
            </a:r>
            <a:r>
              <a:rPr lang="en-US" sz="2400" dirty="0"/>
              <a:t> communication standards, etc. As more gadgets become interconnected, they will be able to use data streams to develop new goods. Under the device-to-device communication paradigm, devices can communicate directly without needing an application server. The protocol used is often proprietary. The Internet of Things’ stateless communication style allows devices to connect across several networks.</a:t>
            </a:r>
          </a:p>
        </p:txBody>
      </p:sp>
    </p:spTree>
    <p:extLst>
      <p:ext uri="{BB962C8B-B14F-4D97-AF65-F5344CB8AC3E}">
        <p14:creationId xmlns:p14="http://schemas.microsoft.com/office/powerpoint/2010/main" val="507662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a:t>
            </a:fld>
            <a:endParaRPr lang="en-US"/>
          </a:p>
        </p:txBody>
      </p:sp>
      <p:pic>
        <p:nvPicPr>
          <p:cNvPr id="5" name="Picture 4"/>
          <p:cNvPicPr>
            <a:picLocks noChangeAspect="1"/>
          </p:cNvPicPr>
          <p:nvPr/>
        </p:nvPicPr>
        <p:blipFill>
          <a:blip r:embed="rId2"/>
          <a:stretch>
            <a:fillRect/>
          </a:stretch>
        </p:blipFill>
        <p:spPr>
          <a:xfrm>
            <a:off x="1870965" y="1092364"/>
            <a:ext cx="7797964" cy="3771736"/>
          </a:xfrm>
          <a:prstGeom prst="rect">
            <a:avLst/>
          </a:prstGeom>
        </p:spPr>
      </p:pic>
    </p:spTree>
    <p:extLst>
      <p:ext uri="{BB962C8B-B14F-4D97-AF65-F5344CB8AC3E}">
        <p14:creationId xmlns:p14="http://schemas.microsoft.com/office/powerpoint/2010/main" val="1127328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146983"/>
            <a:ext cx="12072504" cy="3693319"/>
          </a:xfrm>
          <a:prstGeom prst="rect">
            <a:avLst/>
          </a:prstGeom>
        </p:spPr>
        <p:txBody>
          <a:bodyPr wrap="square">
            <a:spAutoFit/>
          </a:bodyPr>
          <a:lstStyle/>
          <a:p>
            <a:pPr algn="just"/>
            <a:r>
              <a:rPr lang="en-US" sz="2400" dirty="0" smtClean="0"/>
              <a:t>2. Publish </a:t>
            </a:r>
            <a:r>
              <a:rPr lang="en-US" sz="2400" dirty="0"/>
              <a:t>subscribe communication model in </a:t>
            </a:r>
            <a:r>
              <a:rPr lang="en-US" sz="2400" dirty="0" err="1" smtClean="0"/>
              <a:t>IoT</a:t>
            </a:r>
            <a:endParaRPr lang="en-US" sz="2400" dirty="0" smtClean="0"/>
          </a:p>
          <a:p>
            <a:pPr algn="just"/>
            <a:endParaRPr lang="en-US" sz="2400" dirty="0"/>
          </a:p>
          <a:p>
            <a:pPr algn="just"/>
            <a:r>
              <a:rPr lang="en-US" sz="2400" dirty="0"/>
              <a:t>The primary source of data in this model is publishers. Brokers manage the data received from publishers without knowing anything about consumers. Consumers pay support to articles tracked by brokers. Therefore, it is the responsibility of the brokers to receive data from publishers and send it to eligible consumers. In general, sellers get information about buyers only, about a specific topic that the publisher does not know.</a:t>
            </a:r>
          </a:p>
          <a:p>
            <a:pPr algn="just"/>
            <a:endParaRPr lang="en-US" sz="2400" dirty="0"/>
          </a:p>
          <a:p>
            <a:pPr algn="just"/>
            <a:r>
              <a:rPr lang="en-US" sz="2400" dirty="0"/>
              <a:t>Example: Public sensors with a massive base of uniform users that will use the data.</a:t>
            </a:r>
          </a:p>
          <a:p>
            <a:endParaRPr lang="en-US" dirty="0"/>
          </a:p>
        </p:txBody>
      </p:sp>
    </p:spTree>
    <p:extLst>
      <p:ext uri="{BB962C8B-B14F-4D97-AF65-F5344CB8AC3E}">
        <p14:creationId xmlns:p14="http://schemas.microsoft.com/office/powerpoint/2010/main" val="2730610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6</a:t>
            </a:fld>
            <a:endParaRPr lang="en-US"/>
          </a:p>
        </p:txBody>
      </p:sp>
      <p:pic>
        <p:nvPicPr>
          <p:cNvPr id="5" name="Picture 4"/>
          <p:cNvPicPr>
            <a:picLocks noChangeAspect="1"/>
          </p:cNvPicPr>
          <p:nvPr/>
        </p:nvPicPr>
        <p:blipFill>
          <a:blip r:embed="rId2"/>
          <a:stretch>
            <a:fillRect/>
          </a:stretch>
        </p:blipFill>
        <p:spPr>
          <a:xfrm>
            <a:off x="1" y="1269873"/>
            <a:ext cx="11703774" cy="4915639"/>
          </a:xfrm>
          <a:prstGeom prst="rect">
            <a:avLst/>
          </a:prstGeom>
        </p:spPr>
      </p:pic>
    </p:spTree>
    <p:extLst>
      <p:ext uri="{BB962C8B-B14F-4D97-AF65-F5344CB8AC3E}">
        <p14:creationId xmlns:p14="http://schemas.microsoft.com/office/powerpoint/2010/main" val="2211766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529310"/>
            <a:ext cx="11990563" cy="3323987"/>
          </a:xfrm>
          <a:prstGeom prst="rect">
            <a:avLst/>
          </a:prstGeom>
        </p:spPr>
        <p:txBody>
          <a:bodyPr wrap="square">
            <a:spAutoFit/>
          </a:bodyPr>
          <a:lstStyle/>
          <a:p>
            <a:pPr algn="just"/>
            <a:r>
              <a:rPr lang="en-US" sz="2400" dirty="0"/>
              <a:t>3. Push-pull communication model in </a:t>
            </a:r>
            <a:r>
              <a:rPr lang="en-US" sz="2400" dirty="0" err="1" smtClean="0"/>
              <a:t>IoT</a:t>
            </a:r>
            <a:endParaRPr lang="en-US" sz="2400" dirty="0" smtClean="0"/>
          </a:p>
          <a:p>
            <a:pPr algn="just"/>
            <a:endParaRPr lang="en-US" sz="2400" dirty="0"/>
          </a:p>
          <a:p>
            <a:pPr algn="just"/>
            <a:r>
              <a:rPr lang="en-US" sz="2400" dirty="0"/>
              <a:t>Publishers and consumers are unaware of each other. Publishers issue data and push it online. Consumers, on the other side, pull the data pushed online. Therefore, the line acts as a message bar, where the difference arises from the level of push or data drag on the publisher and consumer sides.</a:t>
            </a:r>
          </a:p>
          <a:p>
            <a:pPr algn="just"/>
            <a:endParaRPr lang="en-US" sz="2400" dirty="0"/>
          </a:p>
          <a:p>
            <a:pPr algn="just"/>
            <a:r>
              <a:rPr lang="en-US" sz="2400" dirty="0"/>
              <a:t>Example: Queues help in decoupling the messaging between the producers and consumers.</a:t>
            </a:r>
          </a:p>
          <a:p>
            <a:endParaRPr lang="en-US" dirty="0"/>
          </a:p>
        </p:txBody>
      </p:sp>
    </p:spTree>
    <p:extLst>
      <p:ext uri="{BB962C8B-B14F-4D97-AF65-F5344CB8AC3E}">
        <p14:creationId xmlns:p14="http://schemas.microsoft.com/office/powerpoint/2010/main" val="1727817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8</a:t>
            </a:fld>
            <a:endParaRPr lang="en-US"/>
          </a:p>
        </p:txBody>
      </p:sp>
      <p:pic>
        <p:nvPicPr>
          <p:cNvPr id="5" name="Picture 4"/>
          <p:cNvPicPr>
            <a:picLocks noChangeAspect="1"/>
          </p:cNvPicPr>
          <p:nvPr/>
        </p:nvPicPr>
        <p:blipFill>
          <a:blip r:embed="rId2"/>
          <a:stretch>
            <a:fillRect/>
          </a:stretch>
        </p:blipFill>
        <p:spPr>
          <a:xfrm>
            <a:off x="327759" y="1269873"/>
            <a:ext cx="11280417" cy="4861021"/>
          </a:xfrm>
          <a:prstGeom prst="rect">
            <a:avLst/>
          </a:prstGeom>
        </p:spPr>
      </p:pic>
    </p:spTree>
    <p:extLst>
      <p:ext uri="{BB962C8B-B14F-4D97-AF65-F5344CB8AC3E}">
        <p14:creationId xmlns:p14="http://schemas.microsoft.com/office/powerpoint/2010/main" val="2311932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287802"/>
            <a:ext cx="12031534" cy="3416320"/>
          </a:xfrm>
          <a:prstGeom prst="rect">
            <a:avLst/>
          </a:prstGeom>
        </p:spPr>
        <p:txBody>
          <a:bodyPr wrap="square">
            <a:spAutoFit/>
          </a:bodyPr>
          <a:lstStyle/>
          <a:p>
            <a:pPr algn="just"/>
            <a:r>
              <a:rPr lang="en-US" sz="2400" dirty="0"/>
              <a:t>4. Exclusive pair communication model in </a:t>
            </a:r>
            <a:r>
              <a:rPr lang="en-US" sz="2400" dirty="0" err="1" smtClean="0"/>
              <a:t>IoT</a:t>
            </a:r>
            <a:endParaRPr lang="en-US" sz="2400" dirty="0" smtClean="0"/>
          </a:p>
          <a:p>
            <a:pPr algn="just"/>
            <a:endParaRPr lang="en-US" sz="2400" dirty="0"/>
          </a:p>
          <a:p>
            <a:pPr algn="just"/>
            <a:r>
              <a:rPr lang="en-US" sz="2400" dirty="0"/>
              <a:t>Being an </a:t>
            </a:r>
            <a:r>
              <a:rPr lang="en-US" sz="2400" dirty="0" err="1"/>
              <a:t>IoT</a:t>
            </a:r>
            <a:r>
              <a:rPr lang="en-US" sz="2400" dirty="0"/>
              <a:t> bidirectional communication model, this model combines full dual communication between client and server. The connection does not change and remains open until the client submits a request to close the connection. The server has a record of all open communication. It is an entire country communication model, and the server is capable of all open communication.</a:t>
            </a:r>
          </a:p>
          <a:p>
            <a:pPr algn="just"/>
            <a:endParaRPr lang="en-US" sz="2400" dirty="0"/>
          </a:p>
          <a:p>
            <a:pPr algn="just"/>
            <a:r>
              <a:rPr lang="en-US" sz="2400" dirty="0"/>
              <a:t>Example: The </a:t>
            </a:r>
            <a:r>
              <a:rPr lang="en-US" sz="2400" dirty="0" smtClean="0"/>
              <a:t>Web Socket</a:t>
            </a:r>
            <a:r>
              <a:rPr lang="en-US" sz="2400" dirty="0"/>
              <a:t>-based communication API.</a:t>
            </a:r>
          </a:p>
        </p:txBody>
      </p:sp>
    </p:spTree>
    <p:extLst>
      <p:ext uri="{BB962C8B-B14F-4D97-AF65-F5344CB8AC3E}">
        <p14:creationId xmlns:p14="http://schemas.microsoft.com/office/powerpoint/2010/main" val="165499371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1595</TotalTime>
  <Words>1862</Words>
  <Application>Microsoft Office PowerPoint</Application>
  <PresentationFormat>Widescreen</PresentationFormat>
  <Paragraphs>155</Paragraphs>
  <Slides>35</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35</vt:i4>
      </vt:variant>
    </vt:vector>
  </HeadingPairs>
  <TitlesOfParts>
    <vt:vector size="45" baseType="lpstr">
      <vt:lpstr>Arial</vt:lpstr>
      <vt:lpstr>Arial Unicode MS</vt:lpstr>
      <vt:lpstr>Calibri</vt:lpstr>
      <vt:lpstr>Calibri Light</vt:lpstr>
      <vt:lpstr>Casper</vt:lpstr>
      <vt:lpstr>Casper Bold</vt:lpstr>
      <vt:lpstr>Karla</vt:lpstr>
      <vt:lpstr>Raleway ExtraBold</vt:lpstr>
      <vt:lpstr>1_Office Theme</vt:lpstr>
      <vt:lpstr>Contents Slide Master</vt:lpstr>
      <vt:lpstr>UNIT 2 CHAPTER 3 IoT Communication Models  </vt:lpstr>
      <vt:lpstr>Internet of Things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Device to Device Communication Models (CO-3)</vt:lpstr>
      <vt:lpstr>PowerPoint Presentation</vt:lpstr>
      <vt:lpstr>PowerPoint Presentation</vt:lpstr>
      <vt:lpstr>Device to Cloud Communications (CO-3)</vt:lpstr>
      <vt:lpstr>PowerPoint Presentation</vt:lpstr>
      <vt:lpstr>PowerPoint Presentation</vt:lpstr>
      <vt:lpstr>PowerPoint Presentation</vt:lpstr>
      <vt:lpstr>PowerPoint Presentation</vt:lpstr>
      <vt:lpstr>PowerPoint Presentation</vt:lpstr>
      <vt:lpstr>PowerPoint Presentation</vt:lpstr>
      <vt:lpstr>Device to Gateway Model (CO-3)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Back-End Data Sharing Model (CO-3)</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RAHUL KUMAR</cp:lastModifiedBy>
  <cp:revision>126</cp:revision>
  <dcterms:created xsi:type="dcterms:W3CDTF">2019-01-09T10:33:58Z</dcterms:created>
  <dcterms:modified xsi:type="dcterms:W3CDTF">2023-06-02T09:11:27Z</dcterms:modified>
</cp:coreProperties>
</file>